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361" r:id="rId80"/>
    <p:sldId id="362" r:id="rId81"/>
    <p:sldId id="363" r:id="rId82"/>
    <p:sldId id="364" r:id="rId83"/>
    <p:sldId id="365" r:id="rId84"/>
    <p:sldId id="366" r:id="rId85"/>
    <p:sldId id="367" r:id="rId86"/>
    <p:sldId id="368" r:id="rId87"/>
    <p:sldId id="369" r:id="rId88"/>
    <p:sldId id="370" r:id="rId89"/>
    <p:sldId id="371" r:id="rId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79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314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518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1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16000" y="15240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99200" y="1524000"/>
            <a:ext cx="508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99200" y="3657600"/>
            <a:ext cx="508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5A07F3-1807-437B-8360-0F1FE39AA0D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4717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1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16000" y="15240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5240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A0433B-D891-4B55-BD81-7BCB2EA922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7919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1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16000" y="1524000"/>
            <a:ext cx="508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99200" y="1524000"/>
            <a:ext cx="508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1016000" y="3657600"/>
            <a:ext cx="103632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AE622-D907-446D-A6B8-B82B16BAFC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29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75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5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168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43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71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05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65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834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5334F-25A3-417A-9C6D-4709D570A610}" type="datetimeFigureOut">
              <a:rPr lang="zh-CN" altLang="en-US" smtClean="0"/>
              <a:t>2014/10/3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D577E-A162-4934-99D1-01CDBFBDC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28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8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34.wmf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2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39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4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5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6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79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80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2.png"/><Relationship Id="rId5" Type="http://schemas.openxmlformats.org/officeDocument/2006/relationships/oleObject" Target="../embeddings/oleObject46.bin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83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85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8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slides-and-presentations\ACADEMIC\CIS800-004-2013\ParticipatingMediaRendering\%5bresult%5ddemo.mov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SimSun" panose="02010600030101010101" pitchFamily="2" charset="-122"/>
              </a:rPr>
              <a:t>Viewing Geometry for a Simple Ray Generator from a 3D Eye Point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3900" y="1524000"/>
            <a:ext cx="8458200" cy="5181600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>
                <a:ea typeface="SimSun" panose="02010600030101010101" pitchFamily="2" charset="-122"/>
              </a:rPr>
              <a:t>Avoids OpenGL projection setup.</a:t>
            </a:r>
          </a:p>
          <a:p>
            <a:r>
              <a:rPr lang="en-US" altLang="zh-CN" dirty="0" smtClean="0">
                <a:ea typeface="SimSun" panose="02010600030101010101" pitchFamily="2" charset="-122"/>
              </a:rPr>
              <a:t>(Thanks to Andrew </a:t>
            </a:r>
            <a:r>
              <a:rPr lang="en-US" altLang="zh-CN" dirty="0" err="1" smtClean="0">
                <a:ea typeface="SimSun" panose="02010600030101010101" pitchFamily="2" charset="-122"/>
              </a:rPr>
              <a:t>Glassner</a:t>
            </a:r>
            <a:r>
              <a:rPr lang="en-US" altLang="zh-CN" dirty="0" smtClean="0">
                <a:ea typeface="SimSun" panose="02010600030101010101" pitchFamily="2" charset="-122"/>
              </a:rPr>
              <a:t>)</a:t>
            </a:r>
          </a:p>
          <a:p>
            <a:r>
              <a:rPr lang="en-US" altLang="zh-CN" dirty="0" smtClean="0">
                <a:ea typeface="SimSun" panose="02010600030101010101" pitchFamily="2" charset="-122"/>
              </a:rPr>
              <a:t>Geometric Situation:</a:t>
            </a:r>
          </a:p>
          <a:p>
            <a:r>
              <a:rPr lang="en-US" altLang="zh-CN" dirty="0" smtClean="0">
                <a:ea typeface="SimSun" panose="02010600030101010101" pitchFamily="2" charset="-122"/>
              </a:rPr>
              <a:t>Know: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Eye world coordinates: E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Viewing vector direction: C (implies viewing distance is </a:t>
            </a:r>
            <a:r>
              <a:rPr lang="en-US" altLang="zh-CN" dirty="0">
                <a:ea typeface="SimSun" panose="02010600030101010101" pitchFamily="2" charset="-122"/>
                <a:cs typeface="Times New Roman" panose="02020603050405020304" pitchFamily="18" charset="0"/>
              </a:rPr>
              <a:t>|C| )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  <a:cs typeface="Times New Roman" panose="02020603050405020304" pitchFamily="18" charset="0"/>
              </a:rPr>
              <a:t>Up vector: U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  <a:cs typeface="Times New Roman" panose="02020603050405020304" pitchFamily="18" charset="0"/>
              </a:rPr>
              <a:t>Field of view half angles: θ and φ</a:t>
            </a:r>
          </a:p>
          <a:p>
            <a:r>
              <a:rPr lang="en-US" altLang="zh-CN" dirty="0" smtClean="0">
                <a:ea typeface="SimSun" panose="02010600030101010101" pitchFamily="2" charset="-122"/>
                <a:cs typeface="Times New Roman" panose="02020603050405020304" pitchFamily="18" charset="0"/>
              </a:rPr>
              <a:t>Output is a screen midpoint and two vectors used to iterate over the raster positions on the target NDC space.</a:t>
            </a:r>
          </a:p>
          <a:p>
            <a:r>
              <a:rPr lang="en-US" altLang="zh-CN" dirty="0" smtClean="0">
                <a:ea typeface="SimSun" panose="02010600030101010101" pitchFamily="2" charset="-122"/>
                <a:cs typeface="Times New Roman" panose="02020603050405020304" pitchFamily="18" charset="0"/>
              </a:rPr>
              <a:t>We’ll compute the world coordinates of any point P in the NDC space.</a:t>
            </a:r>
          </a:p>
        </p:txBody>
      </p:sp>
      <p:sp>
        <p:nvSpPr>
          <p:cNvPr id="31027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C0681A1-CB70-43F2-BB8B-FB3836942A83}" type="slidenum">
              <a:rPr lang="en-US" altLang="zh-CN" sz="1400">
                <a:solidFill>
                  <a:schemeClr val="tx1"/>
                </a:solidFill>
              </a:rPr>
              <a:pPr/>
              <a:t>1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44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Las Vegas vs. Monte Carlo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Random Sampling</a:t>
            </a:r>
          </a:p>
        </p:txBody>
      </p:sp>
      <p:sp>
        <p:nvSpPr>
          <p:cNvPr id="651267" name="Content Placeholder 4"/>
          <p:cNvSpPr>
            <a:spLocks noGrp="1"/>
          </p:cNvSpPr>
          <p:nvPr>
            <p:ph sz="half" idx="1"/>
          </p:nvPr>
        </p:nvSpPr>
        <p:spPr>
          <a:xfrm>
            <a:off x="1692275" y="1920875"/>
            <a:ext cx="4267200" cy="3976688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Las Vegas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Always gives the same answer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E.g., QuickSort (selecting the pivot element randomly gives O(</a:t>
            </a:r>
            <a:r>
              <a:rPr lang="en-US" altLang="zh-CN" i="1" smtClean="0">
                <a:ea typeface="宋体" panose="02010600030101010101" pitchFamily="2" charset="-122"/>
              </a:rPr>
              <a:t>n</a:t>
            </a:r>
            <a:r>
              <a:rPr lang="en-US" altLang="zh-CN" smtClean="0">
                <a:ea typeface="宋体" panose="02010600030101010101" pitchFamily="2" charset="-122"/>
              </a:rPr>
              <a:t> log </a:t>
            </a:r>
            <a:r>
              <a:rPr lang="en-US" altLang="zh-CN" i="1" smtClean="0">
                <a:ea typeface="宋体" panose="02010600030101010101" pitchFamily="2" charset="-122"/>
              </a:rPr>
              <a:t>n</a:t>
            </a:r>
            <a:r>
              <a:rPr lang="en-US" altLang="zh-CN" smtClean="0">
                <a:ea typeface="宋体" panose="02010600030101010101" pitchFamily="2" charset="-122"/>
              </a:rPr>
              <a:t>) complexity, but it always converges to the sorted list whatever the pivot selection method.)</a:t>
            </a:r>
          </a:p>
        </p:txBody>
      </p:sp>
      <p:sp>
        <p:nvSpPr>
          <p:cNvPr id="651268" name="Content Placeholder 5"/>
          <p:cNvSpPr>
            <a:spLocks noGrp="1"/>
          </p:cNvSpPr>
          <p:nvPr>
            <p:ph sz="half" idx="2"/>
          </p:nvPr>
        </p:nvSpPr>
        <p:spPr>
          <a:xfrm>
            <a:off x="6142038" y="1920875"/>
            <a:ext cx="4449762" cy="45720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Monte Carlo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Gives the right answer on average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Used on functions that are difficult to evaluate or have no closed forms (such as our recursive integrals)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Slow convergence 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But independent of dimensionality!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Artifacts manifest as </a:t>
            </a:r>
            <a:r>
              <a:rPr lang="en-US" altLang="zh-CN" i="1" smtClean="0">
                <a:solidFill>
                  <a:srgbClr val="FFFF00"/>
                </a:solidFill>
                <a:ea typeface="宋体" panose="02010600030101010101" pitchFamily="2" charset="-122"/>
              </a:rPr>
              <a:t>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C239663-CFDC-4F6E-A659-41D7AD6478EF}" type="slidenum">
              <a:rPr lang="en-US" altLang="zh-CN" sz="1400">
                <a:solidFill>
                  <a:schemeClr val="tx1"/>
                </a:solidFill>
              </a:rPr>
              <a:pPr/>
              <a:t>10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pic>
        <p:nvPicPr>
          <p:cNvPr id="65127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2119313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127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88" y="1"/>
            <a:ext cx="2119312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51272" name="Object 8"/>
          <p:cNvGraphicFramePr>
            <a:graphicFrameLocks noChangeAspect="1"/>
          </p:cNvGraphicFramePr>
          <p:nvPr/>
        </p:nvGraphicFramePr>
        <p:xfrm>
          <a:off x="9307513" y="4641850"/>
          <a:ext cx="8572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5" imgW="571500" imgH="457200" progId="Equation.3">
                  <p:embed/>
                </p:oleObj>
              </mc:Choice>
              <mc:Fallback>
                <p:oleObj name="Equation" r:id="rId5" imgW="571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9307513" y="4641850"/>
                        <a:ext cx="8572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725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Naïve Integration via Discretization</a:t>
            </a:r>
          </a:p>
        </p:txBody>
      </p:sp>
      <p:sp>
        <p:nvSpPr>
          <p:cNvPr id="121865" name="Slide Number Placeholder 1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47A21714-B5EE-4753-AE14-9798220EED57}" type="slidenum">
              <a:rPr lang="en-US" altLang="zh-CN" sz="1400">
                <a:solidFill>
                  <a:schemeClr val="tx1"/>
                </a:solidFill>
              </a:rPr>
              <a:pPr/>
              <a:t>11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52292" name="Object 4"/>
          <p:cNvGraphicFramePr>
            <a:graphicFrameLocks noChangeAspect="1"/>
          </p:cNvGraphicFramePr>
          <p:nvPr/>
        </p:nvGraphicFramePr>
        <p:xfrm>
          <a:off x="7448550" y="1403351"/>
          <a:ext cx="2114550" cy="405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3" imgW="939800" imgH="1803400" progId="Equation.3">
                  <p:embed/>
                </p:oleObj>
              </mc:Choice>
              <mc:Fallback>
                <p:oleObj name="Equation" r:id="rId3" imgW="939800" imgH="180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448550" y="1403351"/>
                        <a:ext cx="2114550" cy="405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2293" name="Group 4"/>
          <p:cNvGrpSpPr>
            <a:grpSpLocks/>
          </p:cNvGrpSpPr>
          <p:nvPr/>
        </p:nvGrpSpPr>
        <p:grpSpPr bwMode="auto">
          <a:xfrm>
            <a:off x="2728913" y="1273175"/>
            <a:ext cx="3433762" cy="1600200"/>
            <a:chOff x="916941" y="2312684"/>
            <a:chExt cx="3433512" cy="1600200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204257" y="3890659"/>
              <a:ext cx="2289008" cy="0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1204257" y="2312684"/>
              <a:ext cx="0" cy="1600200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1602691" y="3052459"/>
              <a:ext cx="303190" cy="817563"/>
            </a:xfrm>
            <a:prstGeom prst="rect">
              <a:avLst/>
            </a:prstGeom>
            <a:solidFill>
              <a:srgbClr val="FFC000">
                <a:alpha val="59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CC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12231" y="3435047"/>
              <a:ext cx="303191" cy="434975"/>
            </a:xfrm>
            <a:prstGeom prst="rect">
              <a:avLst/>
            </a:prstGeom>
            <a:solidFill>
              <a:srgbClr val="FFC000">
                <a:alpha val="59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CC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15421" y="3054047"/>
              <a:ext cx="303190" cy="817562"/>
            </a:xfrm>
            <a:prstGeom prst="rect">
              <a:avLst/>
            </a:prstGeom>
            <a:solidFill>
              <a:srgbClr val="FFC000">
                <a:alpha val="59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CC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13850" y="2700034"/>
              <a:ext cx="303190" cy="1171575"/>
            </a:xfrm>
            <a:prstGeom prst="rect">
              <a:avLst/>
            </a:prstGeom>
            <a:solidFill>
              <a:srgbClr val="FFC000">
                <a:alpha val="59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CC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817040" y="2928634"/>
              <a:ext cx="303191" cy="942975"/>
            </a:xfrm>
            <a:prstGeom prst="rect">
              <a:avLst/>
            </a:prstGeom>
            <a:solidFill>
              <a:srgbClr val="FFC000">
                <a:alpha val="59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CC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916941" y="2701622"/>
              <a:ext cx="2725539" cy="900112"/>
            </a:xfrm>
            <a:custGeom>
              <a:avLst/>
              <a:gdLst>
                <a:gd name="connsiteX0" fmla="*/ 0 w 1659467"/>
                <a:gd name="connsiteY0" fmla="*/ 393158 h 810647"/>
                <a:gd name="connsiteX1" fmla="*/ 453814 w 1659467"/>
                <a:gd name="connsiteY1" fmla="*/ 799558 h 810647"/>
                <a:gd name="connsiteX2" fmla="*/ 839894 w 1659467"/>
                <a:gd name="connsiteY2" fmla="*/ 304 h 810647"/>
                <a:gd name="connsiteX3" fmla="*/ 1659467 w 1659467"/>
                <a:gd name="connsiteY3" fmla="*/ 704731 h 810647"/>
                <a:gd name="connsiteX0" fmla="*/ 0 w 2330027"/>
                <a:gd name="connsiteY0" fmla="*/ 57878 h 799690"/>
                <a:gd name="connsiteX1" fmla="*/ 1124374 w 2330027"/>
                <a:gd name="connsiteY1" fmla="*/ 799558 h 799690"/>
                <a:gd name="connsiteX2" fmla="*/ 1510454 w 2330027"/>
                <a:gd name="connsiteY2" fmla="*/ 304 h 799690"/>
                <a:gd name="connsiteX3" fmla="*/ 2330027 w 2330027"/>
                <a:gd name="connsiteY3" fmla="*/ 704731 h 799690"/>
                <a:gd name="connsiteX0" fmla="*/ 0 w 2330027"/>
                <a:gd name="connsiteY0" fmla="*/ 57878 h 799644"/>
                <a:gd name="connsiteX1" fmla="*/ 1124374 w 2330027"/>
                <a:gd name="connsiteY1" fmla="*/ 799558 h 799644"/>
                <a:gd name="connsiteX2" fmla="*/ 1510454 w 2330027"/>
                <a:gd name="connsiteY2" fmla="*/ 304 h 799644"/>
                <a:gd name="connsiteX3" fmla="*/ 2330027 w 2330027"/>
                <a:gd name="connsiteY3" fmla="*/ 704731 h 799644"/>
                <a:gd name="connsiteX0" fmla="*/ 0 w 2330027"/>
                <a:gd name="connsiteY0" fmla="*/ 57878 h 845360"/>
                <a:gd name="connsiteX1" fmla="*/ 1124374 w 2330027"/>
                <a:gd name="connsiteY1" fmla="*/ 845278 h 845360"/>
                <a:gd name="connsiteX2" fmla="*/ 1510454 w 2330027"/>
                <a:gd name="connsiteY2" fmla="*/ 304 h 845360"/>
                <a:gd name="connsiteX3" fmla="*/ 2330027 w 2330027"/>
                <a:gd name="connsiteY3" fmla="*/ 704731 h 845360"/>
                <a:gd name="connsiteX0" fmla="*/ 0 w 2330027"/>
                <a:gd name="connsiteY0" fmla="*/ 27415 h 814833"/>
                <a:gd name="connsiteX1" fmla="*/ 1124374 w 2330027"/>
                <a:gd name="connsiteY1" fmla="*/ 814815 h 814833"/>
                <a:gd name="connsiteX2" fmla="*/ 1403774 w 2330027"/>
                <a:gd name="connsiteY2" fmla="*/ 321 h 814833"/>
                <a:gd name="connsiteX3" fmla="*/ 2330027 w 2330027"/>
                <a:gd name="connsiteY3" fmla="*/ 674268 h 814833"/>
                <a:gd name="connsiteX0" fmla="*/ 0 w 2330027"/>
                <a:gd name="connsiteY0" fmla="*/ 66329 h 853747"/>
                <a:gd name="connsiteX1" fmla="*/ 1124374 w 2330027"/>
                <a:gd name="connsiteY1" fmla="*/ 853729 h 853747"/>
                <a:gd name="connsiteX2" fmla="*/ 1403774 w 2330027"/>
                <a:gd name="connsiteY2" fmla="*/ 39235 h 853747"/>
                <a:gd name="connsiteX3" fmla="*/ 1902459 w 2330027"/>
                <a:gd name="connsiteY3" fmla="*/ 174688 h 853747"/>
                <a:gd name="connsiteX4" fmla="*/ 2330027 w 2330027"/>
                <a:gd name="connsiteY4" fmla="*/ 713182 h 853747"/>
                <a:gd name="connsiteX0" fmla="*/ 0 w 2238587"/>
                <a:gd name="connsiteY0" fmla="*/ 66329 h 853747"/>
                <a:gd name="connsiteX1" fmla="*/ 1124374 w 2238587"/>
                <a:gd name="connsiteY1" fmla="*/ 853729 h 853747"/>
                <a:gd name="connsiteX2" fmla="*/ 1403774 w 2238587"/>
                <a:gd name="connsiteY2" fmla="*/ 39235 h 853747"/>
                <a:gd name="connsiteX3" fmla="*/ 1902459 w 2238587"/>
                <a:gd name="connsiteY3" fmla="*/ 174688 h 853747"/>
                <a:gd name="connsiteX4" fmla="*/ 2238587 w 2238587"/>
                <a:gd name="connsiteY4" fmla="*/ 758902 h 853747"/>
                <a:gd name="connsiteX0" fmla="*/ 0 w 2238587"/>
                <a:gd name="connsiteY0" fmla="*/ 59757 h 847175"/>
                <a:gd name="connsiteX1" fmla="*/ 1124374 w 2238587"/>
                <a:gd name="connsiteY1" fmla="*/ 847157 h 847175"/>
                <a:gd name="connsiteX2" fmla="*/ 1403774 w 2238587"/>
                <a:gd name="connsiteY2" fmla="*/ 32663 h 847175"/>
                <a:gd name="connsiteX3" fmla="*/ 1871979 w 2238587"/>
                <a:gd name="connsiteY3" fmla="*/ 213836 h 847175"/>
                <a:gd name="connsiteX4" fmla="*/ 2238587 w 2238587"/>
                <a:gd name="connsiteY4" fmla="*/ 752330 h 847175"/>
                <a:gd name="connsiteX0" fmla="*/ 0 w 2238587"/>
                <a:gd name="connsiteY0" fmla="*/ 39120 h 839945"/>
                <a:gd name="connsiteX1" fmla="*/ 1124374 w 2238587"/>
                <a:gd name="connsiteY1" fmla="*/ 826520 h 839945"/>
                <a:gd name="connsiteX2" fmla="*/ 1338579 w 2238587"/>
                <a:gd name="connsiteY2" fmla="*/ 497999 h 839945"/>
                <a:gd name="connsiteX3" fmla="*/ 1403774 w 2238587"/>
                <a:gd name="connsiteY3" fmla="*/ 12026 h 839945"/>
                <a:gd name="connsiteX4" fmla="*/ 1871979 w 2238587"/>
                <a:gd name="connsiteY4" fmla="*/ 193199 h 839945"/>
                <a:gd name="connsiteX5" fmla="*/ 2238587 w 2238587"/>
                <a:gd name="connsiteY5" fmla="*/ 731693 h 839945"/>
                <a:gd name="connsiteX0" fmla="*/ 0 w 2238587"/>
                <a:gd name="connsiteY0" fmla="*/ 11234 h 812059"/>
                <a:gd name="connsiteX1" fmla="*/ 1124374 w 2238587"/>
                <a:gd name="connsiteY1" fmla="*/ 798634 h 812059"/>
                <a:gd name="connsiteX2" fmla="*/ 1338579 w 2238587"/>
                <a:gd name="connsiteY2" fmla="*/ 470113 h 812059"/>
                <a:gd name="connsiteX3" fmla="*/ 1601894 w 2238587"/>
                <a:gd name="connsiteY3" fmla="*/ 14620 h 812059"/>
                <a:gd name="connsiteX4" fmla="*/ 1871979 w 2238587"/>
                <a:gd name="connsiteY4" fmla="*/ 165313 h 812059"/>
                <a:gd name="connsiteX5" fmla="*/ 2238587 w 2238587"/>
                <a:gd name="connsiteY5" fmla="*/ 703807 h 812059"/>
                <a:gd name="connsiteX0" fmla="*/ 0 w 2238587"/>
                <a:gd name="connsiteY0" fmla="*/ 25059 h 825884"/>
                <a:gd name="connsiteX1" fmla="*/ 1124374 w 2238587"/>
                <a:gd name="connsiteY1" fmla="*/ 812459 h 825884"/>
                <a:gd name="connsiteX2" fmla="*/ 1338579 w 2238587"/>
                <a:gd name="connsiteY2" fmla="*/ 483938 h 825884"/>
                <a:gd name="connsiteX3" fmla="*/ 1540934 w 2238587"/>
                <a:gd name="connsiteY3" fmla="*/ 13205 h 825884"/>
                <a:gd name="connsiteX4" fmla="*/ 1871979 w 2238587"/>
                <a:gd name="connsiteY4" fmla="*/ 179138 h 825884"/>
                <a:gd name="connsiteX5" fmla="*/ 2238587 w 2238587"/>
                <a:gd name="connsiteY5" fmla="*/ 717632 h 825884"/>
                <a:gd name="connsiteX0" fmla="*/ 0 w 2238587"/>
                <a:gd name="connsiteY0" fmla="*/ 25059 h 818901"/>
                <a:gd name="connsiteX1" fmla="*/ 1124374 w 2238587"/>
                <a:gd name="connsiteY1" fmla="*/ 812459 h 818901"/>
                <a:gd name="connsiteX2" fmla="*/ 1292859 w 2238587"/>
                <a:gd name="connsiteY2" fmla="*/ 377258 h 818901"/>
                <a:gd name="connsiteX3" fmla="*/ 1540934 w 2238587"/>
                <a:gd name="connsiteY3" fmla="*/ 13205 h 818901"/>
                <a:gd name="connsiteX4" fmla="*/ 1871979 w 2238587"/>
                <a:gd name="connsiteY4" fmla="*/ 179138 h 818901"/>
                <a:gd name="connsiteX5" fmla="*/ 2238587 w 2238587"/>
                <a:gd name="connsiteY5" fmla="*/ 717632 h 818901"/>
                <a:gd name="connsiteX0" fmla="*/ 0 w 2238587"/>
                <a:gd name="connsiteY0" fmla="*/ 25059 h 744189"/>
                <a:gd name="connsiteX1" fmla="*/ 1048174 w 2238587"/>
                <a:gd name="connsiteY1" fmla="*/ 736259 h 744189"/>
                <a:gd name="connsiteX2" fmla="*/ 1292859 w 2238587"/>
                <a:gd name="connsiteY2" fmla="*/ 377258 h 744189"/>
                <a:gd name="connsiteX3" fmla="*/ 1540934 w 2238587"/>
                <a:gd name="connsiteY3" fmla="*/ 13205 h 744189"/>
                <a:gd name="connsiteX4" fmla="*/ 1871979 w 2238587"/>
                <a:gd name="connsiteY4" fmla="*/ 179138 h 744189"/>
                <a:gd name="connsiteX5" fmla="*/ 2238587 w 2238587"/>
                <a:gd name="connsiteY5" fmla="*/ 717632 h 744189"/>
                <a:gd name="connsiteX0" fmla="*/ 0 w 2238587"/>
                <a:gd name="connsiteY0" fmla="*/ 25059 h 740990"/>
                <a:gd name="connsiteX1" fmla="*/ 1048174 w 2238587"/>
                <a:gd name="connsiteY1" fmla="*/ 736259 h 740990"/>
                <a:gd name="connsiteX2" fmla="*/ 1292859 w 2238587"/>
                <a:gd name="connsiteY2" fmla="*/ 377258 h 740990"/>
                <a:gd name="connsiteX3" fmla="*/ 1540934 w 2238587"/>
                <a:gd name="connsiteY3" fmla="*/ 13205 h 740990"/>
                <a:gd name="connsiteX4" fmla="*/ 1871979 w 2238587"/>
                <a:gd name="connsiteY4" fmla="*/ 179138 h 740990"/>
                <a:gd name="connsiteX5" fmla="*/ 2238587 w 2238587"/>
                <a:gd name="connsiteY5" fmla="*/ 717632 h 740990"/>
                <a:gd name="connsiteX0" fmla="*/ 0 w 2253827"/>
                <a:gd name="connsiteY0" fmla="*/ 55539 h 743060"/>
                <a:gd name="connsiteX1" fmla="*/ 1063414 w 2253827"/>
                <a:gd name="connsiteY1" fmla="*/ 736259 h 743060"/>
                <a:gd name="connsiteX2" fmla="*/ 1308099 w 2253827"/>
                <a:gd name="connsiteY2" fmla="*/ 377258 h 743060"/>
                <a:gd name="connsiteX3" fmla="*/ 1556174 w 2253827"/>
                <a:gd name="connsiteY3" fmla="*/ 13205 h 743060"/>
                <a:gd name="connsiteX4" fmla="*/ 1887219 w 2253827"/>
                <a:gd name="connsiteY4" fmla="*/ 179138 h 743060"/>
                <a:gd name="connsiteX5" fmla="*/ 2253827 w 2253827"/>
                <a:gd name="connsiteY5" fmla="*/ 717632 h 743060"/>
                <a:gd name="connsiteX0" fmla="*/ 0 w 2253827"/>
                <a:gd name="connsiteY0" fmla="*/ 55539 h 741482"/>
                <a:gd name="connsiteX1" fmla="*/ 1063414 w 2253827"/>
                <a:gd name="connsiteY1" fmla="*/ 736259 h 741482"/>
                <a:gd name="connsiteX2" fmla="*/ 1292859 w 2253827"/>
                <a:gd name="connsiteY2" fmla="*/ 346778 h 741482"/>
                <a:gd name="connsiteX3" fmla="*/ 1556174 w 2253827"/>
                <a:gd name="connsiteY3" fmla="*/ 13205 h 741482"/>
                <a:gd name="connsiteX4" fmla="*/ 1887219 w 2253827"/>
                <a:gd name="connsiteY4" fmla="*/ 179138 h 741482"/>
                <a:gd name="connsiteX5" fmla="*/ 2253827 w 2253827"/>
                <a:gd name="connsiteY5" fmla="*/ 717632 h 741482"/>
                <a:gd name="connsiteX0" fmla="*/ 0 w 2345267"/>
                <a:gd name="connsiteY0" fmla="*/ 55539 h 839552"/>
                <a:gd name="connsiteX1" fmla="*/ 1063414 w 2345267"/>
                <a:gd name="connsiteY1" fmla="*/ 736259 h 839552"/>
                <a:gd name="connsiteX2" fmla="*/ 1292859 w 2345267"/>
                <a:gd name="connsiteY2" fmla="*/ 346778 h 839552"/>
                <a:gd name="connsiteX3" fmla="*/ 1556174 w 2345267"/>
                <a:gd name="connsiteY3" fmla="*/ 13205 h 839552"/>
                <a:gd name="connsiteX4" fmla="*/ 1887219 w 2345267"/>
                <a:gd name="connsiteY4" fmla="*/ 179138 h 839552"/>
                <a:gd name="connsiteX5" fmla="*/ 2345267 w 2345267"/>
                <a:gd name="connsiteY5" fmla="*/ 839552 h 839552"/>
                <a:gd name="connsiteX0" fmla="*/ 0 w 2604347"/>
                <a:gd name="connsiteY0" fmla="*/ 55539 h 809072"/>
                <a:gd name="connsiteX1" fmla="*/ 1063414 w 2604347"/>
                <a:gd name="connsiteY1" fmla="*/ 736259 h 809072"/>
                <a:gd name="connsiteX2" fmla="*/ 1292859 w 2604347"/>
                <a:gd name="connsiteY2" fmla="*/ 346778 h 809072"/>
                <a:gd name="connsiteX3" fmla="*/ 1556174 w 2604347"/>
                <a:gd name="connsiteY3" fmla="*/ 13205 h 809072"/>
                <a:gd name="connsiteX4" fmla="*/ 1887219 w 2604347"/>
                <a:gd name="connsiteY4" fmla="*/ 179138 h 809072"/>
                <a:gd name="connsiteX5" fmla="*/ 2604347 w 2604347"/>
                <a:gd name="connsiteY5" fmla="*/ 809072 h 809072"/>
                <a:gd name="connsiteX0" fmla="*/ 0 w 2726267"/>
                <a:gd name="connsiteY0" fmla="*/ 55539 h 900512"/>
                <a:gd name="connsiteX1" fmla="*/ 1063414 w 2726267"/>
                <a:gd name="connsiteY1" fmla="*/ 736259 h 900512"/>
                <a:gd name="connsiteX2" fmla="*/ 1292859 w 2726267"/>
                <a:gd name="connsiteY2" fmla="*/ 346778 h 900512"/>
                <a:gd name="connsiteX3" fmla="*/ 1556174 w 2726267"/>
                <a:gd name="connsiteY3" fmla="*/ 13205 h 900512"/>
                <a:gd name="connsiteX4" fmla="*/ 1887219 w 2726267"/>
                <a:gd name="connsiteY4" fmla="*/ 179138 h 900512"/>
                <a:gd name="connsiteX5" fmla="*/ 2726267 w 2726267"/>
                <a:gd name="connsiteY5" fmla="*/ 900512 h 900512"/>
                <a:gd name="connsiteX0" fmla="*/ 0 w 2726267"/>
                <a:gd name="connsiteY0" fmla="*/ 55539 h 900616"/>
                <a:gd name="connsiteX1" fmla="*/ 1063414 w 2726267"/>
                <a:gd name="connsiteY1" fmla="*/ 736259 h 900616"/>
                <a:gd name="connsiteX2" fmla="*/ 1292859 w 2726267"/>
                <a:gd name="connsiteY2" fmla="*/ 346778 h 900616"/>
                <a:gd name="connsiteX3" fmla="*/ 1556174 w 2726267"/>
                <a:gd name="connsiteY3" fmla="*/ 13205 h 900616"/>
                <a:gd name="connsiteX4" fmla="*/ 1887219 w 2726267"/>
                <a:gd name="connsiteY4" fmla="*/ 179138 h 900616"/>
                <a:gd name="connsiteX5" fmla="*/ 2726267 w 2726267"/>
                <a:gd name="connsiteY5" fmla="*/ 900512 h 90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6267" h="900616">
                  <a:moveTo>
                    <a:pt x="0" y="55539"/>
                  </a:moveTo>
                  <a:cubicBezTo>
                    <a:pt x="644596" y="17157"/>
                    <a:pt x="847938" y="687719"/>
                    <a:pt x="1063414" y="736259"/>
                  </a:cubicBezTo>
                  <a:cubicBezTo>
                    <a:pt x="1278890" y="784799"/>
                    <a:pt x="1246292" y="482527"/>
                    <a:pt x="1292859" y="346778"/>
                  </a:cubicBezTo>
                  <a:cubicBezTo>
                    <a:pt x="1339426" y="211029"/>
                    <a:pt x="1459654" y="64005"/>
                    <a:pt x="1556174" y="13205"/>
                  </a:cubicBezTo>
                  <a:cubicBezTo>
                    <a:pt x="1652694" y="-37595"/>
                    <a:pt x="1732844" y="66814"/>
                    <a:pt x="1887219" y="179138"/>
                  </a:cubicBezTo>
                  <a:cubicBezTo>
                    <a:pt x="2041594" y="291462"/>
                    <a:pt x="2238446" y="909823"/>
                    <a:pt x="2726267" y="900512"/>
                  </a:cubicBezTo>
                </a:path>
              </a:pathLst>
            </a:custGeom>
            <a:noFill/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2307" name="TextBox 3"/>
            <p:cNvSpPr txBox="1">
              <a:spLocks noChangeArrowheads="1"/>
            </p:cNvSpPr>
            <p:nvPr/>
          </p:nvSpPr>
          <p:spPr bwMode="auto">
            <a:xfrm>
              <a:off x="3643208" y="3353890"/>
              <a:ext cx="707245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宋体" panose="02010600030101010101" pitchFamily="2" charset="-122"/>
                </a:rPr>
                <a:t>F</a:t>
              </a:r>
              <a:r>
                <a:rPr lang="en-US" altLang="zh-CN">
                  <a:solidFill>
                    <a:srgbClr val="FFFFFF"/>
                  </a:solidFill>
                  <a:ea typeface="宋体" panose="02010600030101010101" pitchFamily="2" charset="-122"/>
                </a:rPr>
                <a:t>(</a:t>
              </a:r>
              <a:r>
                <a:rPr lang="en-US" altLang="zh-CN" i="1">
                  <a:solidFill>
                    <a:srgbClr val="FFFFFF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>
                  <a:solidFill>
                    <a:srgbClr val="FFFFFF"/>
                  </a:solidFill>
                  <a:ea typeface="宋体" panose="02010600030101010101" pitchFamily="2" charset="-122"/>
                </a:rPr>
                <a:t>)</a:t>
              </a:r>
            </a:p>
          </p:txBody>
        </p:sp>
      </p:grpSp>
      <p:sp>
        <p:nvSpPr>
          <p:cNvPr id="652294" name="Rectangle 3"/>
          <p:cNvSpPr txBox="1">
            <a:spLocks noChangeArrowheads="1"/>
          </p:cNvSpPr>
          <p:nvPr/>
        </p:nvSpPr>
        <p:spPr bwMode="auto">
          <a:xfrm>
            <a:off x="2366963" y="3462339"/>
            <a:ext cx="4762500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Can also sample via Trapezoidal or Gaussian quadrature methods: same general idea.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Good in 1D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Error is O(1/</a:t>
            </a:r>
            <a:r>
              <a:rPr lang="en-US" altLang="zh-CN" sz="2400" i="1">
                <a:solidFill>
                  <a:schemeClr val="tx1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) or O(1/</a:t>
            </a:r>
            <a:r>
              <a:rPr lang="en-US" altLang="zh-CN" sz="2400" i="1">
                <a:solidFill>
                  <a:schemeClr val="tx1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400" baseline="30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652295" name="TextBox 54"/>
          <p:cNvSpPr txBox="1">
            <a:spLocks noChangeArrowheads="1"/>
          </p:cNvSpPr>
          <p:nvPr/>
        </p:nvSpPr>
        <p:spPr bwMode="auto">
          <a:xfrm>
            <a:off x="3911600" y="2852739"/>
            <a:ext cx="496888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>
                <a:solidFill>
                  <a:srgbClr val="FFFFFF"/>
                </a:solidFill>
                <a:ea typeface="宋体" panose="02010600030101010101" pitchFamily="2" charset="-122"/>
              </a:rPr>
              <a:t>x</a:t>
            </a:r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52296" name="TextBox 55"/>
          <p:cNvSpPr txBox="1">
            <a:spLocks noChangeArrowheads="1"/>
          </p:cNvSpPr>
          <p:nvPr/>
        </p:nvSpPr>
        <p:spPr bwMode="auto">
          <a:xfrm>
            <a:off x="4749800" y="2797176"/>
            <a:ext cx="3317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F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endParaRPr lang="en-US" altLang="zh-CN" i="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52297" name="TextBox 56"/>
          <p:cNvSpPr txBox="1">
            <a:spLocks noChangeArrowheads="1"/>
          </p:cNvSpPr>
          <p:nvPr/>
        </p:nvSpPr>
        <p:spPr bwMode="auto">
          <a:xfrm>
            <a:off x="3248026" y="2797176"/>
            <a:ext cx="3333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F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endParaRPr lang="en-US" altLang="zh-CN" i="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cxnSp>
        <p:nvCxnSpPr>
          <p:cNvPr id="652298" name="Straight Arrow Connector 6"/>
          <p:cNvCxnSpPr>
            <a:cxnSpLocks noChangeShapeType="1"/>
          </p:cNvCxnSpPr>
          <p:nvPr/>
        </p:nvCxnSpPr>
        <p:spPr bwMode="auto">
          <a:xfrm>
            <a:off x="4054475" y="2940050"/>
            <a:ext cx="24923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63101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Terminology</a:t>
            </a:r>
          </a:p>
        </p:txBody>
      </p:sp>
      <p:sp>
        <p:nvSpPr>
          <p:cNvPr id="653315" name="Content Placeholder 7"/>
          <p:cNvSpPr>
            <a:spLocks noGrp="1"/>
          </p:cNvSpPr>
          <p:nvPr>
            <p:ph idx="1"/>
          </p:nvPr>
        </p:nvSpPr>
        <p:spPr>
          <a:xfrm>
            <a:off x="2225675" y="938214"/>
            <a:ext cx="8077200" cy="561498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, </a:t>
            </a:r>
            <a:r>
              <a:rPr lang="en-US" altLang="zh-CN" i="1" smtClean="0">
                <a:ea typeface="宋体" panose="02010600030101010101" pitchFamily="2" charset="-122"/>
              </a:rPr>
              <a:t>Y</a:t>
            </a:r>
            <a:r>
              <a:rPr lang="en-US" altLang="zh-CN" smtClean="0">
                <a:ea typeface="宋体" panose="02010600030101010101" pitchFamily="2" charset="-122"/>
              </a:rPr>
              <a:t>,… random variables (chosen by a random process).</a:t>
            </a:r>
          </a:p>
          <a:p>
            <a:pPr>
              <a:spcAft>
                <a:spcPts val="1200"/>
              </a:spcAft>
            </a:pPr>
            <a:r>
              <a:rPr lang="en-US" altLang="zh-CN" smtClean="0">
                <a:ea typeface="宋体" panose="02010600030101010101" pitchFamily="2" charset="-122"/>
              </a:rPr>
              <a:t>Function of a random variable is a random variable , e.g., </a:t>
            </a:r>
            <a:r>
              <a:rPr lang="en-US" altLang="zh-CN" i="1" smtClean="0">
                <a:ea typeface="宋体" panose="02010600030101010101" pitchFamily="2" charset="-122"/>
              </a:rPr>
              <a:t>Y</a:t>
            </a:r>
            <a:r>
              <a:rPr lang="en-US" altLang="zh-CN" smtClean="0">
                <a:ea typeface="宋体" panose="02010600030101010101" pitchFamily="2" charset="-122"/>
              </a:rPr>
              <a:t>=</a:t>
            </a:r>
            <a:r>
              <a:rPr lang="en-US" altLang="zh-CN" i="1" smtClean="0">
                <a:ea typeface="宋体" panose="02010600030101010101" pitchFamily="2" charset="-122"/>
              </a:rPr>
              <a:t>f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).</a:t>
            </a:r>
          </a:p>
          <a:p>
            <a:pPr>
              <a:spcAft>
                <a:spcPts val="1200"/>
              </a:spcAft>
            </a:pP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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 is a canonical uniform random variable which takes values in domain [0,1) with equal probability.</a:t>
            </a:r>
            <a:endParaRPr lang="en-US" altLang="zh-CN" smtClean="0">
              <a:ea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, </a:t>
            </a:r>
            <a:r>
              <a:rPr lang="en-US" altLang="zh-CN" i="1" smtClean="0">
                <a:ea typeface="宋体" panose="02010600030101010101" pitchFamily="2" charset="-122"/>
              </a:rPr>
              <a:t>y</a:t>
            </a:r>
            <a:r>
              <a:rPr lang="en-US" altLang="zh-CN" smtClean="0">
                <a:ea typeface="宋体" panose="02010600030101010101" pitchFamily="2" charset="-122"/>
              </a:rPr>
              <a:t>,… random values.</a:t>
            </a:r>
          </a:p>
          <a:p>
            <a:pPr>
              <a:spcAft>
                <a:spcPts val="1200"/>
              </a:spcAft>
            </a:pPr>
            <a:r>
              <a:rPr lang="en-US" altLang="zh-CN" smtClean="0">
                <a:ea typeface="宋体" panose="02010600030101010101" pitchFamily="2" charset="-122"/>
              </a:rPr>
              <a:t>Pr 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 “Probability of”.</a:t>
            </a:r>
            <a:endParaRPr lang="en-US" altLang="zh-CN" smtClean="0">
              <a:ea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): Cumulative Distribution Function (CDF):</a:t>
            </a:r>
          </a:p>
          <a:p>
            <a:pPr>
              <a:spcAft>
                <a:spcPts val="1200"/>
              </a:spcAft>
            </a:pP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): Probability Density Function (PDF)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770DDAB-0AF2-48CA-8680-B16658D69753}" type="slidenum">
              <a:rPr lang="en-US" altLang="zh-CN" sz="1400">
                <a:solidFill>
                  <a:schemeClr val="tx1"/>
                </a:solidFill>
              </a:rPr>
              <a:pPr/>
              <a:t>12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53317" name="Object 8"/>
          <p:cNvGraphicFramePr>
            <a:graphicFrameLocks noChangeAspect="1"/>
          </p:cNvGraphicFramePr>
          <p:nvPr/>
        </p:nvGraphicFramePr>
        <p:xfrm>
          <a:off x="8520114" y="4713289"/>
          <a:ext cx="19764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Equation" r:id="rId3" imgW="1091726" imgH="215806" progId="Equation.3">
                  <p:embed/>
                </p:oleObj>
              </mc:Choice>
              <mc:Fallback>
                <p:oleObj name="Equation" r:id="rId3" imgW="109172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520114" y="4713289"/>
                        <a:ext cx="19764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3318" name="Object 9"/>
          <p:cNvGraphicFramePr>
            <a:graphicFrameLocks noChangeAspect="1"/>
          </p:cNvGraphicFramePr>
          <p:nvPr/>
        </p:nvGraphicFramePr>
        <p:xfrm>
          <a:off x="7918450" y="5146675"/>
          <a:ext cx="16764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Equation" r:id="rId5" imgW="926698" imgH="393529" progId="Equation.3">
                  <p:embed/>
                </p:oleObj>
              </mc:Choice>
              <mc:Fallback>
                <p:oleObj name="Equation" r:id="rId5" imgW="926698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918450" y="5146675"/>
                        <a:ext cx="167640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17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18"/>
          <p:cNvSpPr>
            <a:spLocks noChangeAspect="1"/>
          </p:cNvSpPr>
          <p:nvPr/>
        </p:nvSpPr>
        <p:spPr bwMode="auto">
          <a:xfrm>
            <a:off x="6858001" y="4267200"/>
            <a:ext cx="1279525" cy="12827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65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Example for Uniform Random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3BD198A-BCF7-4EFF-AC10-EB217E09D8FF}" type="slidenum">
              <a:rPr lang="en-US" altLang="zh-CN" sz="1400">
                <a:solidFill>
                  <a:schemeClr val="tx1"/>
                </a:solidFill>
              </a:rPr>
              <a:pPr/>
              <a:t>13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54341" name="Object 4"/>
          <p:cNvGraphicFramePr>
            <a:graphicFrameLocks noChangeAspect="1"/>
          </p:cNvGraphicFramePr>
          <p:nvPr/>
        </p:nvGraphicFramePr>
        <p:xfrm>
          <a:off x="2393951" y="1476375"/>
          <a:ext cx="3402013" cy="438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3" imgW="1879600" imgH="2641600" progId="Equation.3">
                  <p:embed/>
                </p:oleObj>
              </mc:Choice>
              <mc:Fallback>
                <p:oleObj name="Equation" r:id="rId3" imgW="1879600" imgH="264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393951" y="1476375"/>
                        <a:ext cx="3402013" cy="438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6856414" y="2890838"/>
            <a:ext cx="2289175" cy="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856413" y="1312863"/>
            <a:ext cx="0" cy="160020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344" name="TextBox 14"/>
          <p:cNvSpPr txBox="1">
            <a:spLocks noChangeArrowheads="1"/>
          </p:cNvSpPr>
          <p:nvPr/>
        </p:nvSpPr>
        <p:spPr bwMode="auto">
          <a:xfrm>
            <a:off x="7712076" y="1089025"/>
            <a:ext cx="24669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Uniform </a:t>
            </a:r>
            <a:r>
              <a:rPr lang="en-US" altLang="zh-CN" i="1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(</a:t>
            </a:r>
            <a:r>
              <a:rPr lang="en-US" altLang="zh-CN" i="1">
                <a:solidFill>
                  <a:srgbClr val="FFFFFF"/>
                </a:solidFill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) for </a:t>
            </a:r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</a:t>
            </a:r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856414" y="5527675"/>
            <a:ext cx="2289175" cy="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56413" y="3949700"/>
            <a:ext cx="0" cy="160020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347" name="TextBox 19"/>
          <p:cNvSpPr txBox="1">
            <a:spLocks noChangeArrowheads="1"/>
          </p:cNvSpPr>
          <p:nvPr/>
        </p:nvSpPr>
        <p:spPr bwMode="auto">
          <a:xfrm>
            <a:off x="6704013" y="5554664"/>
            <a:ext cx="158591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0               1</a:t>
            </a:r>
          </a:p>
        </p:txBody>
      </p:sp>
      <p:sp>
        <p:nvSpPr>
          <p:cNvPr id="654348" name="TextBox 20"/>
          <p:cNvSpPr txBox="1">
            <a:spLocks noChangeArrowheads="1"/>
          </p:cNvSpPr>
          <p:nvPr/>
        </p:nvSpPr>
        <p:spPr bwMode="auto">
          <a:xfrm>
            <a:off x="6442075" y="4116389"/>
            <a:ext cx="331788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1</a:t>
            </a:r>
          </a:p>
          <a:p>
            <a:pPr eaLnBrk="1" hangingPunct="1"/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0</a:t>
            </a:r>
          </a:p>
        </p:txBody>
      </p:sp>
      <p:cxnSp>
        <p:nvCxnSpPr>
          <p:cNvPr id="654349" name="Straight Connector 22"/>
          <p:cNvCxnSpPr>
            <a:cxnSpLocks noChangeShapeType="1"/>
          </p:cNvCxnSpPr>
          <p:nvPr/>
        </p:nvCxnSpPr>
        <p:spPr bwMode="auto">
          <a:xfrm flipV="1">
            <a:off x="6858001" y="4267201"/>
            <a:ext cx="1279525" cy="1260475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4350" name="TextBox 24"/>
          <p:cNvSpPr txBox="1">
            <a:spLocks noChangeArrowheads="1"/>
          </p:cNvSpPr>
          <p:nvPr/>
        </p:nvSpPr>
        <p:spPr bwMode="auto">
          <a:xfrm>
            <a:off x="8496301" y="3949700"/>
            <a:ext cx="6905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(</a:t>
            </a:r>
            <a:r>
              <a:rPr lang="en-US" altLang="zh-CN" i="1">
                <a:solidFill>
                  <a:srgbClr val="FFFFFF"/>
                </a:solidFill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)</a:t>
            </a:r>
          </a:p>
        </p:txBody>
      </p:sp>
      <p:cxnSp>
        <p:nvCxnSpPr>
          <p:cNvPr id="654351" name="Curved Connector 26"/>
          <p:cNvCxnSpPr>
            <a:cxnSpLocks noChangeShapeType="1"/>
            <a:stCxn id="654350" idx="1"/>
          </p:cNvCxnSpPr>
          <p:nvPr/>
        </p:nvCxnSpPr>
        <p:spPr bwMode="auto">
          <a:xfrm rot="10800000" flipV="1">
            <a:off x="7820026" y="4171950"/>
            <a:ext cx="676275" cy="457200"/>
          </a:xfrm>
          <a:prstGeom prst="curvedConnector3">
            <a:avLst>
              <a:gd name="adj1" fmla="val 33875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4352" name="TextBox 30"/>
          <p:cNvSpPr txBox="1">
            <a:spLocks noChangeArrowheads="1"/>
          </p:cNvSpPr>
          <p:nvPr/>
        </p:nvSpPr>
        <p:spPr bwMode="auto">
          <a:xfrm>
            <a:off x="6704013" y="2965450"/>
            <a:ext cx="158591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0               1</a:t>
            </a:r>
          </a:p>
        </p:txBody>
      </p:sp>
      <p:sp>
        <p:nvSpPr>
          <p:cNvPr id="654353" name="TextBox 31"/>
          <p:cNvSpPr txBox="1">
            <a:spLocks noChangeArrowheads="1"/>
          </p:cNvSpPr>
          <p:nvPr/>
        </p:nvSpPr>
        <p:spPr bwMode="auto">
          <a:xfrm>
            <a:off x="6442075" y="1527176"/>
            <a:ext cx="331788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1</a:t>
            </a:r>
          </a:p>
          <a:p>
            <a:pPr eaLnBrk="1" hangingPunct="1"/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0</a:t>
            </a:r>
          </a:p>
        </p:txBody>
      </p:sp>
      <p:cxnSp>
        <p:nvCxnSpPr>
          <p:cNvPr id="654354" name="Straight Connector 33"/>
          <p:cNvCxnSpPr>
            <a:cxnSpLocks noChangeShapeType="1"/>
          </p:cNvCxnSpPr>
          <p:nvPr/>
        </p:nvCxnSpPr>
        <p:spPr bwMode="auto">
          <a:xfrm>
            <a:off x="6858001" y="1612900"/>
            <a:ext cx="12795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4355" name="Straight Connector 36"/>
          <p:cNvCxnSpPr>
            <a:cxnSpLocks noChangeShapeType="1"/>
          </p:cNvCxnSpPr>
          <p:nvPr/>
        </p:nvCxnSpPr>
        <p:spPr bwMode="auto">
          <a:xfrm>
            <a:off x="8137525" y="1612901"/>
            <a:ext cx="0" cy="128111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52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Expected Value</a:t>
            </a:r>
          </a:p>
        </p:txBody>
      </p:sp>
      <p:sp>
        <p:nvSpPr>
          <p:cNvPr id="655363" name="Content Placeholder 2"/>
          <p:cNvSpPr>
            <a:spLocks noGrp="1"/>
          </p:cNvSpPr>
          <p:nvPr>
            <p:ph idx="1"/>
          </p:nvPr>
        </p:nvSpPr>
        <p:spPr>
          <a:xfrm>
            <a:off x="1633538" y="1611313"/>
            <a:ext cx="8958262" cy="50609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The</a:t>
            </a:r>
            <a:r>
              <a:rPr lang="en-US" altLang="zh-CN" i="1" smtClean="0">
                <a:ea typeface="宋体" panose="02010600030101010101" pitchFamily="2" charset="-122"/>
              </a:rPr>
              <a:t> Expected Value</a:t>
            </a:r>
            <a:r>
              <a:rPr lang="en-US" altLang="zh-CN" smtClean="0">
                <a:ea typeface="宋体" panose="02010600030101010101" pitchFamily="2" charset="-122"/>
              </a:rPr>
              <a:t> is the mean or average value of the distribution: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E.g., the expected value of a cosine distribution between 0 and 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:</a:t>
            </a:r>
          </a:p>
          <a:p>
            <a:endParaRPr lang="en-US" altLang="zh-CN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endParaRPr lang="en-US" altLang="zh-CN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endParaRPr lang="en-US" altLang="zh-CN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endParaRPr lang="en-US" altLang="zh-CN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endParaRPr lang="en-US" altLang="zh-CN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…which is what we would expect from its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34C41B3-F7B3-4CC5-90C4-6581B32088EC}" type="slidenum">
              <a:rPr lang="en-US" altLang="zh-CN" sz="1400">
                <a:solidFill>
                  <a:schemeClr val="tx1"/>
                </a:solidFill>
              </a:rPr>
              <a:pPr/>
              <a:t>14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55365" name="Object 4"/>
          <p:cNvGraphicFramePr>
            <a:graphicFrameLocks noChangeAspect="1"/>
          </p:cNvGraphicFramePr>
          <p:nvPr/>
        </p:nvGraphicFramePr>
        <p:xfrm>
          <a:off x="2921000" y="2486025"/>
          <a:ext cx="3124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Equation" r:id="rId3" imgW="1562100" imgH="368300" progId="Equation.3">
                  <p:embed/>
                </p:oleObj>
              </mc:Choice>
              <mc:Fallback>
                <p:oleObj name="Equation" r:id="rId3" imgW="15621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921000" y="2486025"/>
                        <a:ext cx="31242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366" name="Group 10"/>
          <p:cNvGrpSpPr>
            <a:grpSpLocks/>
          </p:cNvGrpSpPr>
          <p:nvPr/>
        </p:nvGrpSpPr>
        <p:grpSpPr bwMode="auto">
          <a:xfrm>
            <a:off x="1766889" y="4094164"/>
            <a:ext cx="2287587" cy="1762125"/>
            <a:chOff x="1631496" y="3603172"/>
            <a:chExt cx="2287694" cy="1762127"/>
          </a:xfrm>
        </p:grpSpPr>
        <p:sp>
          <p:nvSpPr>
            <p:cNvPr id="7" name="Freeform 6"/>
            <p:cNvSpPr/>
            <p:nvPr/>
          </p:nvSpPr>
          <p:spPr bwMode="auto">
            <a:xfrm>
              <a:off x="1631496" y="3950834"/>
              <a:ext cx="889042" cy="692151"/>
            </a:xfrm>
            <a:custGeom>
              <a:avLst/>
              <a:gdLst>
                <a:gd name="connsiteX0" fmla="*/ 0 w 1763486"/>
                <a:gd name="connsiteY0" fmla="*/ 0 h 1406897"/>
                <a:gd name="connsiteX1" fmla="*/ 478972 w 1763486"/>
                <a:gd name="connsiteY1" fmla="*/ 119742 h 1406897"/>
                <a:gd name="connsiteX2" fmla="*/ 783772 w 1763486"/>
                <a:gd name="connsiteY2" fmla="*/ 370114 h 1406897"/>
                <a:gd name="connsiteX3" fmla="*/ 892629 w 1763486"/>
                <a:gd name="connsiteY3" fmla="*/ 707571 h 1406897"/>
                <a:gd name="connsiteX4" fmla="*/ 925286 w 1763486"/>
                <a:gd name="connsiteY4" fmla="*/ 892628 h 1406897"/>
                <a:gd name="connsiteX5" fmla="*/ 1164772 w 1763486"/>
                <a:gd name="connsiteY5" fmla="*/ 1208314 h 1406897"/>
                <a:gd name="connsiteX6" fmla="*/ 1447800 w 1763486"/>
                <a:gd name="connsiteY6" fmla="*/ 1338942 h 1406897"/>
                <a:gd name="connsiteX7" fmla="*/ 1763486 w 1763486"/>
                <a:gd name="connsiteY7" fmla="*/ 1393371 h 1406897"/>
                <a:gd name="connsiteX0" fmla="*/ 0 w 1763486"/>
                <a:gd name="connsiteY0" fmla="*/ 0 h 1406897"/>
                <a:gd name="connsiteX1" fmla="*/ 478972 w 1763486"/>
                <a:gd name="connsiteY1" fmla="*/ 119742 h 1406897"/>
                <a:gd name="connsiteX2" fmla="*/ 783772 w 1763486"/>
                <a:gd name="connsiteY2" fmla="*/ 370114 h 1406897"/>
                <a:gd name="connsiteX3" fmla="*/ 892629 w 1763486"/>
                <a:gd name="connsiteY3" fmla="*/ 707571 h 1406897"/>
                <a:gd name="connsiteX4" fmla="*/ 925286 w 1763486"/>
                <a:gd name="connsiteY4" fmla="*/ 892628 h 1406897"/>
                <a:gd name="connsiteX5" fmla="*/ 1164772 w 1763486"/>
                <a:gd name="connsiteY5" fmla="*/ 1208314 h 1406897"/>
                <a:gd name="connsiteX6" fmla="*/ 1447800 w 1763486"/>
                <a:gd name="connsiteY6" fmla="*/ 1338942 h 1406897"/>
                <a:gd name="connsiteX7" fmla="*/ 1763486 w 1763486"/>
                <a:gd name="connsiteY7" fmla="*/ 1393371 h 14068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57325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57325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57325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371"/>
                <a:gd name="connsiteX1" fmla="*/ 478972 w 1763486"/>
                <a:gd name="connsiteY1" fmla="*/ 119742 h 1393371"/>
                <a:gd name="connsiteX2" fmla="*/ 783772 w 1763486"/>
                <a:gd name="connsiteY2" fmla="*/ 370114 h 1393371"/>
                <a:gd name="connsiteX3" fmla="*/ 892629 w 1763486"/>
                <a:gd name="connsiteY3" fmla="*/ 707571 h 1393371"/>
                <a:gd name="connsiteX4" fmla="*/ 925286 w 1763486"/>
                <a:gd name="connsiteY4" fmla="*/ 892628 h 1393371"/>
                <a:gd name="connsiteX5" fmla="*/ 1164772 w 1763486"/>
                <a:gd name="connsiteY5" fmla="*/ 1208314 h 1393371"/>
                <a:gd name="connsiteX6" fmla="*/ 1763486 w 1763486"/>
                <a:gd name="connsiteY6" fmla="*/ 1393371 h 1393371"/>
                <a:gd name="connsiteX0" fmla="*/ 0 w 1164772"/>
                <a:gd name="connsiteY0" fmla="*/ 0 h 1208314"/>
                <a:gd name="connsiteX1" fmla="*/ 478972 w 1164772"/>
                <a:gd name="connsiteY1" fmla="*/ 119742 h 1208314"/>
                <a:gd name="connsiteX2" fmla="*/ 783772 w 1164772"/>
                <a:gd name="connsiteY2" fmla="*/ 370114 h 1208314"/>
                <a:gd name="connsiteX3" fmla="*/ 892629 w 1164772"/>
                <a:gd name="connsiteY3" fmla="*/ 707571 h 1208314"/>
                <a:gd name="connsiteX4" fmla="*/ 925286 w 1164772"/>
                <a:gd name="connsiteY4" fmla="*/ 892628 h 1208314"/>
                <a:gd name="connsiteX5" fmla="*/ 1164772 w 1164772"/>
                <a:gd name="connsiteY5" fmla="*/ 1208314 h 1208314"/>
                <a:gd name="connsiteX0" fmla="*/ 0 w 925286"/>
                <a:gd name="connsiteY0" fmla="*/ 0 h 892628"/>
                <a:gd name="connsiteX1" fmla="*/ 478972 w 925286"/>
                <a:gd name="connsiteY1" fmla="*/ 119742 h 892628"/>
                <a:gd name="connsiteX2" fmla="*/ 783772 w 925286"/>
                <a:gd name="connsiteY2" fmla="*/ 370114 h 892628"/>
                <a:gd name="connsiteX3" fmla="*/ 892629 w 925286"/>
                <a:gd name="connsiteY3" fmla="*/ 707571 h 892628"/>
                <a:gd name="connsiteX4" fmla="*/ 925286 w 925286"/>
                <a:gd name="connsiteY4" fmla="*/ 892628 h 892628"/>
                <a:gd name="connsiteX0" fmla="*/ 0 w 892630"/>
                <a:gd name="connsiteY0" fmla="*/ 0 h 707571"/>
                <a:gd name="connsiteX1" fmla="*/ 478972 w 892630"/>
                <a:gd name="connsiteY1" fmla="*/ 119742 h 707571"/>
                <a:gd name="connsiteX2" fmla="*/ 783772 w 892630"/>
                <a:gd name="connsiteY2" fmla="*/ 370114 h 707571"/>
                <a:gd name="connsiteX3" fmla="*/ 892629 w 892630"/>
                <a:gd name="connsiteY3" fmla="*/ 707571 h 707571"/>
                <a:gd name="connsiteX0" fmla="*/ 0 w 797950"/>
                <a:gd name="connsiteY0" fmla="*/ 0 h 698046"/>
                <a:gd name="connsiteX1" fmla="*/ 478972 w 797950"/>
                <a:gd name="connsiteY1" fmla="*/ 119742 h 698046"/>
                <a:gd name="connsiteX2" fmla="*/ 783772 w 797950"/>
                <a:gd name="connsiteY2" fmla="*/ 370114 h 698046"/>
                <a:gd name="connsiteX3" fmla="*/ 21092 w 797950"/>
                <a:gd name="connsiteY3" fmla="*/ 698046 h 698046"/>
                <a:gd name="connsiteX0" fmla="*/ 0 w 797950"/>
                <a:gd name="connsiteY0" fmla="*/ 0 h 698249"/>
                <a:gd name="connsiteX1" fmla="*/ 478972 w 797950"/>
                <a:gd name="connsiteY1" fmla="*/ 119742 h 698249"/>
                <a:gd name="connsiteX2" fmla="*/ 783772 w 797950"/>
                <a:gd name="connsiteY2" fmla="*/ 370114 h 698249"/>
                <a:gd name="connsiteX3" fmla="*/ 21092 w 797950"/>
                <a:gd name="connsiteY3" fmla="*/ 698046 h 698249"/>
                <a:gd name="connsiteX0" fmla="*/ 0 w 787938"/>
                <a:gd name="connsiteY0" fmla="*/ 0 h 698046"/>
                <a:gd name="connsiteX1" fmla="*/ 478972 w 787938"/>
                <a:gd name="connsiteY1" fmla="*/ 119742 h 698046"/>
                <a:gd name="connsiteX2" fmla="*/ 783772 w 787938"/>
                <a:gd name="connsiteY2" fmla="*/ 370114 h 698046"/>
                <a:gd name="connsiteX3" fmla="*/ 611642 w 787938"/>
                <a:gd name="connsiteY3" fmla="*/ 483735 h 698046"/>
                <a:gd name="connsiteX4" fmla="*/ 21092 w 787938"/>
                <a:gd name="connsiteY4" fmla="*/ 698046 h 698046"/>
                <a:gd name="connsiteX0" fmla="*/ 0 w 939021"/>
                <a:gd name="connsiteY0" fmla="*/ 0 h 716090"/>
                <a:gd name="connsiteX1" fmla="*/ 478972 w 939021"/>
                <a:gd name="connsiteY1" fmla="*/ 119742 h 716090"/>
                <a:gd name="connsiteX2" fmla="*/ 783772 w 939021"/>
                <a:gd name="connsiteY2" fmla="*/ 370114 h 716090"/>
                <a:gd name="connsiteX3" fmla="*/ 892629 w 939021"/>
                <a:gd name="connsiteY3" fmla="*/ 698048 h 716090"/>
                <a:gd name="connsiteX4" fmla="*/ 21092 w 939021"/>
                <a:gd name="connsiteY4" fmla="*/ 698046 h 716090"/>
                <a:gd name="connsiteX0" fmla="*/ 0 w 939021"/>
                <a:gd name="connsiteY0" fmla="*/ 0 h 716090"/>
                <a:gd name="connsiteX1" fmla="*/ 478972 w 939021"/>
                <a:gd name="connsiteY1" fmla="*/ 119742 h 716090"/>
                <a:gd name="connsiteX2" fmla="*/ 783772 w 939021"/>
                <a:gd name="connsiteY2" fmla="*/ 370114 h 716090"/>
                <a:gd name="connsiteX3" fmla="*/ 892629 w 939021"/>
                <a:gd name="connsiteY3" fmla="*/ 698048 h 716090"/>
                <a:gd name="connsiteX4" fmla="*/ 21092 w 939021"/>
                <a:gd name="connsiteY4" fmla="*/ 698046 h 716090"/>
                <a:gd name="connsiteX0" fmla="*/ 0 w 892629"/>
                <a:gd name="connsiteY0" fmla="*/ 0 h 716090"/>
                <a:gd name="connsiteX1" fmla="*/ 478972 w 892629"/>
                <a:gd name="connsiteY1" fmla="*/ 119742 h 716090"/>
                <a:gd name="connsiteX2" fmla="*/ 783772 w 892629"/>
                <a:gd name="connsiteY2" fmla="*/ 370114 h 716090"/>
                <a:gd name="connsiteX3" fmla="*/ 892629 w 892629"/>
                <a:gd name="connsiteY3" fmla="*/ 698048 h 716090"/>
                <a:gd name="connsiteX4" fmla="*/ 21092 w 892629"/>
                <a:gd name="connsiteY4" fmla="*/ 698046 h 716090"/>
                <a:gd name="connsiteX0" fmla="*/ 0 w 892629"/>
                <a:gd name="connsiteY0" fmla="*/ 0 h 698845"/>
                <a:gd name="connsiteX1" fmla="*/ 478972 w 892629"/>
                <a:gd name="connsiteY1" fmla="*/ 119742 h 698845"/>
                <a:gd name="connsiteX2" fmla="*/ 783772 w 892629"/>
                <a:gd name="connsiteY2" fmla="*/ 370114 h 698845"/>
                <a:gd name="connsiteX3" fmla="*/ 892629 w 892629"/>
                <a:gd name="connsiteY3" fmla="*/ 698048 h 698845"/>
                <a:gd name="connsiteX4" fmla="*/ 21092 w 892629"/>
                <a:gd name="connsiteY4" fmla="*/ 698046 h 698845"/>
                <a:gd name="connsiteX0" fmla="*/ 0 w 892629"/>
                <a:gd name="connsiteY0" fmla="*/ 0 h 705262"/>
                <a:gd name="connsiteX1" fmla="*/ 478972 w 892629"/>
                <a:gd name="connsiteY1" fmla="*/ 119742 h 705262"/>
                <a:gd name="connsiteX2" fmla="*/ 783772 w 892629"/>
                <a:gd name="connsiteY2" fmla="*/ 370114 h 705262"/>
                <a:gd name="connsiteX3" fmla="*/ 892629 w 892629"/>
                <a:gd name="connsiteY3" fmla="*/ 698048 h 705262"/>
                <a:gd name="connsiteX4" fmla="*/ 21092 w 892629"/>
                <a:gd name="connsiteY4" fmla="*/ 698046 h 705262"/>
                <a:gd name="connsiteX0" fmla="*/ 0 w 892629"/>
                <a:gd name="connsiteY0" fmla="*/ 0 h 703362"/>
                <a:gd name="connsiteX1" fmla="*/ 478972 w 892629"/>
                <a:gd name="connsiteY1" fmla="*/ 119742 h 703362"/>
                <a:gd name="connsiteX2" fmla="*/ 783772 w 892629"/>
                <a:gd name="connsiteY2" fmla="*/ 370114 h 703362"/>
                <a:gd name="connsiteX3" fmla="*/ 892629 w 892629"/>
                <a:gd name="connsiteY3" fmla="*/ 698048 h 703362"/>
                <a:gd name="connsiteX4" fmla="*/ 21092 w 892629"/>
                <a:gd name="connsiteY4" fmla="*/ 698046 h 703362"/>
                <a:gd name="connsiteX0" fmla="*/ 0 w 892629"/>
                <a:gd name="connsiteY0" fmla="*/ 0 h 703362"/>
                <a:gd name="connsiteX1" fmla="*/ 478972 w 892629"/>
                <a:gd name="connsiteY1" fmla="*/ 119742 h 703362"/>
                <a:gd name="connsiteX2" fmla="*/ 783772 w 892629"/>
                <a:gd name="connsiteY2" fmla="*/ 370114 h 703362"/>
                <a:gd name="connsiteX3" fmla="*/ 892629 w 892629"/>
                <a:gd name="connsiteY3" fmla="*/ 698048 h 703362"/>
                <a:gd name="connsiteX4" fmla="*/ 21092 w 892629"/>
                <a:gd name="connsiteY4" fmla="*/ 698046 h 703362"/>
                <a:gd name="connsiteX0" fmla="*/ 0 w 892629"/>
                <a:gd name="connsiteY0" fmla="*/ 0 h 703362"/>
                <a:gd name="connsiteX1" fmla="*/ 478972 w 892629"/>
                <a:gd name="connsiteY1" fmla="*/ 119742 h 703362"/>
                <a:gd name="connsiteX2" fmla="*/ 783772 w 892629"/>
                <a:gd name="connsiteY2" fmla="*/ 370114 h 703362"/>
                <a:gd name="connsiteX3" fmla="*/ 892629 w 892629"/>
                <a:gd name="connsiteY3" fmla="*/ 698048 h 703362"/>
                <a:gd name="connsiteX4" fmla="*/ 21092 w 892629"/>
                <a:gd name="connsiteY4" fmla="*/ 698046 h 703362"/>
                <a:gd name="connsiteX5" fmla="*/ 0 w 892629"/>
                <a:gd name="connsiteY5" fmla="*/ 0 h 703362"/>
                <a:gd name="connsiteX0" fmla="*/ 56068 w 939172"/>
                <a:gd name="connsiteY0" fmla="*/ 0 h 741121"/>
                <a:gd name="connsiteX1" fmla="*/ 525515 w 939172"/>
                <a:gd name="connsiteY1" fmla="*/ 110217 h 741121"/>
                <a:gd name="connsiteX2" fmla="*/ 830315 w 939172"/>
                <a:gd name="connsiteY2" fmla="*/ 360589 h 741121"/>
                <a:gd name="connsiteX3" fmla="*/ 939172 w 939172"/>
                <a:gd name="connsiteY3" fmla="*/ 688523 h 741121"/>
                <a:gd name="connsiteX4" fmla="*/ 67635 w 939172"/>
                <a:gd name="connsiteY4" fmla="*/ 688521 h 741121"/>
                <a:gd name="connsiteX5" fmla="*/ 56068 w 939172"/>
                <a:gd name="connsiteY5" fmla="*/ 0 h 741121"/>
                <a:gd name="connsiteX0" fmla="*/ 56068 w 939172"/>
                <a:gd name="connsiteY0" fmla="*/ 0 h 741121"/>
                <a:gd name="connsiteX1" fmla="*/ 525515 w 939172"/>
                <a:gd name="connsiteY1" fmla="*/ 110217 h 741121"/>
                <a:gd name="connsiteX2" fmla="*/ 830315 w 939172"/>
                <a:gd name="connsiteY2" fmla="*/ 360589 h 741121"/>
                <a:gd name="connsiteX3" fmla="*/ 939172 w 939172"/>
                <a:gd name="connsiteY3" fmla="*/ 688523 h 741121"/>
                <a:gd name="connsiteX4" fmla="*/ 67635 w 939172"/>
                <a:gd name="connsiteY4" fmla="*/ 688521 h 741121"/>
                <a:gd name="connsiteX5" fmla="*/ 56068 w 939172"/>
                <a:gd name="connsiteY5" fmla="*/ 0 h 741121"/>
                <a:gd name="connsiteX0" fmla="*/ 56068 w 939172"/>
                <a:gd name="connsiteY0" fmla="*/ 0 h 694947"/>
                <a:gd name="connsiteX1" fmla="*/ 525515 w 939172"/>
                <a:gd name="connsiteY1" fmla="*/ 110217 h 694947"/>
                <a:gd name="connsiteX2" fmla="*/ 830315 w 939172"/>
                <a:gd name="connsiteY2" fmla="*/ 360589 h 694947"/>
                <a:gd name="connsiteX3" fmla="*/ 939172 w 939172"/>
                <a:gd name="connsiteY3" fmla="*/ 688523 h 694947"/>
                <a:gd name="connsiteX4" fmla="*/ 67635 w 939172"/>
                <a:gd name="connsiteY4" fmla="*/ 688521 h 694947"/>
                <a:gd name="connsiteX5" fmla="*/ 56068 w 939172"/>
                <a:gd name="connsiteY5" fmla="*/ 0 h 694947"/>
                <a:gd name="connsiteX0" fmla="*/ 0 w 883104"/>
                <a:gd name="connsiteY0" fmla="*/ 0 h 694947"/>
                <a:gd name="connsiteX1" fmla="*/ 469447 w 883104"/>
                <a:gd name="connsiteY1" fmla="*/ 110217 h 694947"/>
                <a:gd name="connsiteX2" fmla="*/ 774247 w 883104"/>
                <a:gd name="connsiteY2" fmla="*/ 360589 h 694947"/>
                <a:gd name="connsiteX3" fmla="*/ 883104 w 883104"/>
                <a:gd name="connsiteY3" fmla="*/ 688523 h 694947"/>
                <a:gd name="connsiteX4" fmla="*/ 11567 w 883104"/>
                <a:gd name="connsiteY4" fmla="*/ 688521 h 694947"/>
                <a:gd name="connsiteX5" fmla="*/ 0 w 883104"/>
                <a:gd name="connsiteY5" fmla="*/ 0 h 694947"/>
                <a:gd name="connsiteX0" fmla="*/ 0 w 883104"/>
                <a:gd name="connsiteY0" fmla="*/ 0 h 709296"/>
                <a:gd name="connsiteX1" fmla="*/ 469447 w 883104"/>
                <a:gd name="connsiteY1" fmla="*/ 110217 h 709296"/>
                <a:gd name="connsiteX2" fmla="*/ 774247 w 883104"/>
                <a:gd name="connsiteY2" fmla="*/ 360589 h 709296"/>
                <a:gd name="connsiteX3" fmla="*/ 883104 w 883104"/>
                <a:gd name="connsiteY3" fmla="*/ 707573 h 709296"/>
                <a:gd name="connsiteX4" fmla="*/ 11567 w 883104"/>
                <a:gd name="connsiteY4" fmla="*/ 688521 h 709296"/>
                <a:gd name="connsiteX5" fmla="*/ 0 w 883104"/>
                <a:gd name="connsiteY5" fmla="*/ 0 h 709296"/>
                <a:gd name="connsiteX0" fmla="*/ 0 w 883104"/>
                <a:gd name="connsiteY0" fmla="*/ 0 h 707573"/>
                <a:gd name="connsiteX1" fmla="*/ 469447 w 883104"/>
                <a:gd name="connsiteY1" fmla="*/ 110217 h 707573"/>
                <a:gd name="connsiteX2" fmla="*/ 774247 w 883104"/>
                <a:gd name="connsiteY2" fmla="*/ 360589 h 707573"/>
                <a:gd name="connsiteX3" fmla="*/ 883104 w 883104"/>
                <a:gd name="connsiteY3" fmla="*/ 707573 h 707573"/>
                <a:gd name="connsiteX4" fmla="*/ 11567 w 883104"/>
                <a:gd name="connsiteY4" fmla="*/ 688521 h 707573"/>
                <a:gd name="connsiteX5" fmla="*/ 0 w 883104"/>
                <a:gd name="connsiteY5" fmla="*/ 0 h 707573"/>
                <a:gd name="connsiteX0" fmla="*/ 0 w 889042"/>
                <a:gd name="connsiteY0" fmla="*/ 0 h 691904"/>
                <a:gd name="connsiteX1" fmla="*/ 469447 w 889042"/>
                <a:gd name="connsiteY1" fmla="*/ 110217 h 691904"/>
                <a:gd name="connsiteX2" fmla="*/ 774247 w 889042"/>
                <a:gd name="connsiteY2" fmla="*/ 360589 h 691904"/>
                <a:gd name="connsiteX3" fmla="*/ 889042 w 889042"/>
                <a:gd name="connsiteY3" fmla="*/ 689760 h 691904"/>
                <a:gd name="connsiteX4" fmla="*/ 11567 w 889042"/>
                <a:gd name="connsiteY4" fmla="*/ 688521 h 691904"/>
                <a:gd name="connsiteX5" fmla="*/ 0 w 889042"/>
                <a:gd name="connsiteY5" fmla="*/ 0 h 691904"/>
                <a:gd name="connsiteX0" fmla="*/ 0 w 889042"/>
                <a:gd name="connsiteY0" fmla="*/ 0 h 696883"/>
                <a:gd name="connsiteX1" fmla="*/ 469447 w 889042"/>
                <a:gd name="connsiteY1" fmla="*/ 110217 h 696883"/>
                <a:gd name="connsiteX2" fmla="*/ 774247 w 889042"/>
                <a:gd name="connsiteY2" fmla="*/ 360589 h 696883"/>
                <a:gd name="connsiteX3" fmla="*/ 889042 w 889042"/>
                <a:gd name="connsiteY3" fmla="*/ 689760 h 696883"/>
                <a:gd name="connsiteX4" fmla="*/ 11567 w 889042"/>
                <a:gd name="connsiteY4" fmla="*/ 688521 h 696883"/>
                <a:gd name="connsiteX5" fmla="*/ 0 w 889042"/>
                <a:gd name="connsiteY5" fmla="*/ 0 h 696883"/>
                <a:gd name="connsiteX0" fmla="*/ 0 w 889042"/>
                <a:gd name="connsiteY0" fmla="*/ 0 h 692984"/>
                <a:gd name="connsiteX1" fmla="*/ 469447 w 889042"/>
                <a:gd name="connsiteY1" fmla="*/ 110217 h 692984"/>
                <a:gd name="connsiteX2" fmla="*/ 774247 w 889042"/>
                <a:gd name="connsiteY2" fmla="*/ 360589 h 692984"/>
                <a:gd name="connsiteX3" fmla="*/ 889042 w 889042"/>
                <a:gd name="connsiteY3" fmla="*/ 689760 h 692984"/>
                <a:gd name="connsiteX4" fmla="*/ 11567 w 889042"/>
                <a:gd name="connsiteY4" fmla="*/ 688521 h 692984"/>
                <a:gd name="connsiteX5" fmla="*/ 0 w 889042"/>
                <a:gd name="connsiteY5" fmla="*/ 0 h 69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9042" h="692984">
                  <a:moveTo>
                    <a:pt x="0" y="0"/>
                  </a:moveTo>
                  <a:cubicBezTo>
                    <a:pt x="193221" y="9978"/>
                    <a:pt x="340406" y="50119"/>
                    <a:pt x="469447" y="110217"/>
                  </a:cubicBezTo>
                  <a:cubicBezTo>
                    <a:pt x="598488" y="170315"/>
                    <a:pt x="704315" y="263999"/>
                    <a:pt x="774247" y="360589"/>
                  </a:cubicBezTo>
                  <a:cubicBezTo>
                    <a:pt x="844180" y="457180"/>
                    <a:pt x="887567" y="568430"/>
                    <a:pt x="889042" y="689760"/>
                  </a:cubicBezTo>
                  <a:cubicBezTo>
                    <a:pt x="79778" y="688439"/>
                    <a:pt x="763589" y="698500"/>
                    <a:pt x="11567" y="688521"/>
                  </a:cubicBezTo>
                  <a:cubicBezTo>
                    <a:pt x="12021" y="407080"/>
                    <a:pt x="3856" y="2295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chemeClr val="bg1"/>
                  </a:solidFill>
                  <a:cs typeface="Arial" charset="0"/>
                </a:rPr>
                <a:t>+</a:t>
              </a: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rot="10800000">
              <a:off x="2525300" y="4639810"/>
              <a:ext cx="882691" cy="725489"/>
            </a:xfrm>
            <a:custGeom>
              <a:avLst/>
              <a:gdLst>
                <a:gd name="connsiteX0" fmla="*/ 0 w 1763486"/>
                <a:gd name="connsiteY0" fmla="*/ 0 h 1406897"/>
                <a:gd name="connsiteX1" fmla="*/ 478972 w 1763486"/>
                <a:gd name="connsiteY1" fmla="*/ 119742 h 1406897"/>
                <a:gd name="connsiteX2" fmla="*/ 783772 w 1763486"/>
                <a:gd name="connsiteY2" fmla="*/ 370114 h 1406897"/>
                <a:gd name="connsiteX3" fmla="*/ 892629 w 1763486"/>
                <a:gd name="connsiteY3" fmla="*/ 707571 h 1406897"/>
                <a:gd name="connsiteX4" fmla="*/ 925286 w 1763486"/>
                <a:gd name="connsiteY4" fmla="*/ 892628 h 1406897"/>
                <a:gd name="connsiteX5" fmla="*/ 1164772 w 1763486"/>
                <a:gd name="connsiteY5" fmla="*/ 1208314 h 1406897"/>
                <a:gd name="connsiteX6" fmla="*/ 1447800 w 1763486"/>
                <a:gd name="connsiteY6" fmla="*/ 1338942 h 1406897"/>
                <a:gd name="connsiteX7" fmla="*/ 1763486 w 1763486"/>
                <a:gd name="connsiteY7" fmla="*/ 1393371 h 1406897"/>
                <a:gd name="connsiteX0" fmla="*/ 0 w 1763486"/>
                <a:gd name="connsiteY0" fmla="*/ 0 h 1406897"/>
                <a:gd name="connsiteX1" fmla="*/ 478972 w 1763486"/>
                <a:gd name="connsiteY1" fmla="*/ 119742 h 1406897"/>
                <a:gd name="connsiteX2" fmla="*/ 783772 w 1763486"/>
                <a:gd name="connsiteY2" fmla="*/ 370114 h 1406897"/>
                <a:gd name="connsiteX3" fmla="*/ 892629 w 1763486"/>
                <a:gd name="connsiteY3" fmla="*/ 707571 h 1406897"/>
                <a:gd name="connsiteX4" fmla="*/ 925286 w 1763486"/>
                <a:gd name="connsiteY4" fmla="*/ 892628 h 1406897"/>
                <a:gd name="connsiteX5" fmla="*/ 1164772 w 1763486"/>
                <a:gd name="connsiteY5" fmla="*/ 1208314 h 1406897"/>
                <a:gd name="connsiteX6" fmla="*/ 1447800 w 1763486"/>
                <a:gd name="connsiteY6" fmla="*/ 1338942 h 1406897"/>
                <a:gd name="connsiteX7" fmla="*/ 1763486 w 1763486"/>
                <a:gd name="connsiteY7" fmla="*/ 1393371 h 14068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697"/>
                <a:gd name="connsiteX1" fmla="*/ 478972 w 1763486"/>
                <a:gd name="connsiteY1" fmla="*/ 119742 h 1393697"/>
                <a:gd name="connsiteX2" fmla="*/ 783772 w 1763486"/>
                <a:gd name="connsiteY2" fmla="*/ 370114 h 1393697"/>
                <a:gd name="connsiteX3" fmla="*/ 892629 w 1763486"/>
                <a:gd name="connsiteY3" fmla="*/ 707571 h 1393697"/>
                <a:gd name="connsiteX4" fmla="*/ 925286 w 1763486"/>
                <a:gd name="connsiteY4" fmla="*/ 892628 h 1393697"/>
                <a:gd name="connsiteX5" fmla="*/ 1164772 w 1763486"/>
                <a:gd name="connsiteY5" fmla="*/ 1208314 h 1393697"/>
                <a:gd name="connsiteX6" fmla="*/ 1447800 w 1763486"/>
                <a:gd name="connsiteY6" fmla="*/ 1338942 h 1393697"/>
                <a:gd name="connsiteX7" fmla="*/ 1763486 w 1763486"/>
                <a:gd name="connsiteY7" fmla="*/ 1393371 h 1393697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62087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57325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57325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965"/>
                <a:gd name="connsiteX1" fmla="*/ 478972 w 1763486"/>
                <a:gd name="connsiteY1" fmla="*/ 119742 h 1393965"/>
                <a:gd name="connsiteX2" fmla="*/ 783772 w 1763486"/>
                <a:gd name="connsiteY2" fmla="*/ 370114 h 1393965"/>
                <a:gd name="connsiteX3" fmla="*/ 892629 w 1763486"/>
                <a:gd name="connsiteY3" fmla="*/ 707571 h 1393965"/>
                <a:gd name="connsiteX4" fmla="*/ 925286 w 1763486"/>
                <a:gd name="connsiteY4" fmla="*/ 892628 h 1393965"/>
                <a:gd name="connsiteX5" fmla="*/ 1164772 w 1763486"/>
                <a:gd name="connsiteY5" fmla="*/ 1208314 h 1393965"/>
                <a:gd name="connsiteX6" fmla="*/ 1457325 w 1763486"/>
                <a:gd name="connsiteY6" fmla="*/ 1353230 h 1393965"/>
                <a:gd name="connsiteX7" fmla="*/ 1763486 w 1763486"/>
                <a:gd name="connsiteY7" fmla="*/ 1393371 h 1393965"/>
                <a:gd name="connsiteX0" fmla="*/ 0 w 1763486"/>
                <a:gd name="connsiteY0" fmla="*/ 0 h 1393371"/>
                <a:gd name="connsiteX1" fmla="*/ 478972 w 1763486"/>
                <a:gd name="connsiteY1" fmla="*/ 119742 h 1393371"/>
                <a:gd name="connsiteX2" fmla="*/ 783772 w 1763486"/>
                <a:gd name="connsiteY2" fmla="*/ 370114 h 1393371"/>
                <a:gd name="connsiteX3" fmla="*/ 892629 w 1763486"/>
                <a:gd name="connsiteY3" fmla="*/ 707571 h 1393371"/>
                <a:gd name="connsiteX4" fmla="*/ 925286 w 1763486"/>
                <a:gd name="connsiteY4" fmla="*/ 892628 h 1393371"/>
                <a:gd name="connsiteX5" fmla="*/ 1164772 w 1763486"/>
                <a:gd name="connsiteY5" fmla="*/ 1208314 h 1393371"/>
                <a:gd name="connsiteX6" fmla="*/ 1763486 w 1763486"/>
                <a:gd name="connsiteY6" fmla="*/ 1393371 h 1393371"/>
                <a:gd name="connsiteX0" fmla="*/ 0 w 1164772"/>
                <a:gd name="connsiteY0" fmla="*/ 0 h 1208314"/>
                <a:gd name="connsiteX1" fmla="*/ 478972 w 1164772"/>
                <a:gd name="connsiteY1" fmla="*/ 119742 h 1208314"/>
                <a:gd name="connsiteX2" fmla="*/ 783772 w 1164772"/>
                <a:gd name="connsiteY2" fmla="*/ 370114 h 1208314"/>
                <a:gd name="connsiteX3" fmla="*/ 892629 w 1164772"/>
                <a:gd name="connsiteY3" fmla="*/ 707571 h 1208314"/>
                <a:gd name="connsiteX4" fmla="*/ 925286 w 1164772"/>
                <a:gd name="connsiteY4" fmla="*/ 892628 h 1208314"/>
                <a:gd name="connsiteX5" fmla="*/ 1164772 w 1164772"/>
                <a:gd name="connsiteY5" fmla="*/ 1208314 h 1208314"/>
                <a:gd name="connsiteX0" fmla="*/ 0 w 925286"/>
                <a:gd name="connsiteY0" fmla="*/ 0 h 892628"/>
                <a:gd name="connsiteX1" fmla="*/ 478972 w 925286"/>
                <a:gd name="connsiteY1" fmla="*/ 119742 h 892628"/>
                <a:gd name="connsiteX2" fmla="*/ 783772 w 925286"/>
                <a:gd name="connsiteY2" fmla="*/ 370114 h 892628"/>
                <a:gd name="connsiteX3" fmla="*/ 892629 w 925286"/>
                <a:gd name="connsiteY3" fmla="*/ 707571 h 892628"/>
                <a:gd name="connsiteX4" fmla="*/ 925286 w 925286"/>
                <a:gd name="connsiteY4" fmla="*/ 892628 h 892628"/>
                <a:gd name="connsiteX0" fmla="*/ 0 w 892630"/>
                <a:gd name="connsiteY0" fmla="*/ 0 h 707571"/>
                <a:gd name="connsiteX1" fmla="*/ 478972 w 892630"/>
                <a:gd name="connsiteY1" fmla="*/ 119742 h 707571"/>
                <a:gd name="connsiteX2" fmla="*/ 783772 w 892630"/>
                <a:gd name="connsiteY2" fmla="*/ 370114 h 707571"/>
                <a:gd name="connsiteX3" fmla="*/ 892629 w 892630"/>
                <a:gd name="connsiteY3" fmla="*/ 707571 h 707571"/>
                <a:gd name="connsiteX0" fmla="*/ 0 w 797950"/>
                <a:gd name="connsiteY0" fmla="*/ 0 h 698046"/>
                <a:gd name="connsiteX1" fmla="*/ 478972 w 797950"/>
                <a:gd name="connsiteY1" fmla="*/ 119742 h 698046"/>
                <a:gd name="connsiteX2" fmla="*/ 783772 w 797950"/>
                <a:gd name="connsiteY2" fmla="*/ 370114 h 698046"/>
                <a:gd name="connsiteX3" fmla="*/ 21092 w 797950"/>
                <a:gd name="connsiteY3" fmla="*/ 698046 h 698046"/>
                <a:gd name="connsiteX0" fmla="*/ 0 w 797950"/>
                <a:gd name="connsiteY0" fmla="*/ 0 h 698249"/>
                <a:gd name="connsiteX1" fmla="*/ 478972 w 797950"/>
                <a:gd name="connsiteY1" fmla="*/ 119742 h 698249"/>
                <a:gd name="connsiteX2" fmla="*/ 783772 w 797950"/>
                <a:gd name="connsiteY2" fmla="*/ 370114 h 698249"/>
                <a:gd name="connsiteX3" fmla="*/ 21092 w 797950"/>
                <a:gd name="connsiteY3" fmla="*/ 698046 h 698249"/>
                <a:gd name="connsiteX0" fmla="*/ 0 w 787938"/>
                <a:gd name="connsiteY0" fmla="*/ 0 h 698046"/>
                <a:gd name="connsiteX1" fmla="*/ 478972 w 787938"/>
                <a:gd name="connsiteY1" fmla="*/ 119742 h 698046"/>
                <a:gd name="connsiteX2" fmla="*/ 783772 w 787938"/>
                <a:gd name="connsiteY2" fmla="*/ 370114 h 698046"/>
                <a:gd name="connsiteX3" fmla="*/ 611642 w 787938"/>
                <a:gd name="connsiteY3" fmla="*/ 483735 h 698046"/>
                <a:gd name="connsiteX4" fmla="*/ 21092 w 787938"/>
                <a:gd name="connsiteY4" fmla="*/ 698046 h 698046"/>
                <a:gd name="connsiteX0" fmla="*/ 0 w 939021"/>
                <a:gd name="connsiteY0" fmla="*/ 0 h 716090"/>
                <a:gd name="connsiteX1" fmla="*/ 478972 w 939021"/>
                <a:gd name="connsiteY1" fmla="*/ 119742 h 716090"/>
                <a:gd name="connsiteX2" fmla="*/ 783772 w 939021"/>
                <a:gd name="connsiteY2" fmla="*/ 370114 h 716090"/>
                <a:gd name="connsiteX3" fmla="*/ 892629 w 939021"/>
                <a:gd name="connsiteY3" fmla="*/ 698048 h 716090"/>
                <a:gd name="connsiteX4" fmla="*/ 21092 w 939021"/>
                <a:gd name="connsiteY4" fmla="*/ 698046 h 716090"/>
                <a:gd name="connsiteX0" fmla="*/ 0 w 939021"/>
                <a:gd name="connsiteY0" fmla="*/ 0 h 716090"/>
                <a:gd name="connsiteX1" fmla="*/ 478972 w 939021"/>
                <a:gd name="connsiteY1" fmla="*/ 119742 h 716090"/>
                <a:gd name="connsiteX2" fmla="*/ 783772 w 939021"/>
                <a:gd name="connsiteY2" fmla="*/ 370114 h 716090"/>
                <a:gd name="connsiteX3" fmla="*/ 892629 w 939021"/>
                <a:gd name="connsiteY3" fmla="*/ 698048 h 716090"/>
                <a:gd name="connsiteX4" fmla="*/ 21092 w 939021"/>
                <a:gd name="connsiteY4" fmla="*/ 698046 h 716090"/>
                <a:gd name="connsiteX0" fmla="*/ 0 w 892629"/>
                <a:gd name="connsiteY0" fmla="*/ 0 h 716090"/>
                <a:gd name="connsiteX1" fmla="*/ 478972 w 892629"/>
                <a:gd name="connsiteY1" fmla="*/ 119742 h 716090"/>
                <a:gd name="connsiteX2" fmla="*/ 783772 w 892629"/>
                <a:gd name="connsiteY2" fmla="*/ 370114 h 716090"/>
                <a:gd name="connsiteX3" fmla="*/ 892629 w 892629"/>
                <a:gd name="connsiteY3" fmla="*/ 698048 h 716090"/>
                <a:gd name="connsiteX4" fmla="*/ 21092 w 892629"/>
                <a:gd name="connsiteY4" fmla="*/ 698046 h 716090"/>
                <a:gd name="connsiteX0" fmla="*/ 0 w 892629"/>
                <a:gd name="connsiteY0" fmla="*/ 0 h 698845"/>
                <a:gd name="connsiteX1" fmla="*/ 478972 w 892629"/>
                <a:gd name="connsiteY1" fmla="*/ 119742 h 698845"/>
                <a:gd name="connsiteX2" fmla="*/ 783772 w 892629"/>
                <a:gd name="connsiteY2" fmla="*/ 370114 h 698845"/>
                <a:gd name="connsiteX3" fmla="*/ 892629 w 892629"/>
                <a:gd name="connsiteY3" fmla="*/ 698048 h 698845"/>
                <a:gd name="connsiteX4" fmla="*/ 21092 w 892629"/>
                <a:gd name="connsiteY4" fmla="*/ 698046 h 698845"/>
                <a:gd name="connsiteX0" fmla="*/ 0 w 892629"/>
                <a:gd name="connsiteY0" fmla="*/ 0 h 705262"/>
                <a:gd name="connsiteX1" fmla="*/ 478972 w 892629"/>
                <a:gd name="connsiteY1" fmla="*/ 119742 h 705262"/>
                <a:gd name="connsiteX2" fmla="*/ 783772 w 892629"/>
                <a:gd name="connsiteY2" fmla="*/ 370114 h 705262"/>
                <a:gd name="connsiteX3" fmla="*/ 892629 w 892629"/>
                <a:gd name="connsiteY3" fmla="*/ 698048 h 705262"/>
                <a:gd name="connsiteX4" fmla="*/ 21092 w 892629"/>
                <a:gd name="connsiteY4" fmla="*/ 698046 h 705262"/>
                <a:gd name="connsiteX0" fmla="*/ 0 w 892629"/>
                <a:gd name="connsiteY0" fmla="*/ 0 h 703362"/>
                <a:gd name="connsiteX1" fmla="*/ 478972 w 892629"/>
                <a:gd name="connsiteY1" fmla="*/ 119742 h 703362"/>
                <a:gd name="connsiteX2" fmla="*/ 783772 w 892629"/>
                <a:gd name="connsiteY2" fmla="*/ 370114 h 703362"/>
                <a:gd name="connsiteX3" fmla="*/ 892629 w 892629"/>
                <a:gd name="connsiteY3" fmla="*/ 698048 h 703362"/>
                <a:gd name="connsiteX4" fmla="*/ 21092 w 892629"/>
                <a:gd name="connsiteY4" fmla="*/ 698046 h 703362"/>
                <a:gd name="connsiteX0" fmla="*/ 0 w 892629"/>
                <a:gd name="connsiteY0" fmla="*/ 0 h 703362"/>
                <a:gd name="connsiteX1" fmla="*/ 478972 w 892629"/>
                <a:gd name="connsiteY1" fmla="*/ 119742 h 703362"/>
                <a:gd name="connsiteX2" fmla="*/ 783772 w 892629"/>
                <a:gd name="connsiteY2" fmla="*/ 370114 h 703362"/>
                <a:gd name="connsiteX3" fmla="*/ 892629 w 892629"/>
                <a:gd name="connsiteY3" fmla="*/ 698048 h 703362"/>
                <a:gd name="connsiteX4" fmla="*/ 21092 w 892629"/>
                <a:gd name="connsiteY4" fmla="*/ 698046 h 703362"/>
                <a:gd name="connsiteX0" fmla="*/ 0 w 892629"/>
                <a:gd name="connsiteY0" fmla="*/ 0 h 703362"/>
                <a:gd name="connsiteX1" fmla="*/ 478972 w 892629"/>
                <a:gd name="connsiteY1" fmla="*/ 119742 h 703362"/>
                <a:gd name="connsiteX2" fmla="*/ 783772 w 892629"/>
                <a:gd name="connsiteY2" fmla="*/ 370114 h 703362"/>
                <a:gd name="connsiteX3" fmla="*/ 892629 w 892629"/>
                <a:gd name="connsiteY3" fmla="*/ 698048 h 703362"/>
                <a:gd name="connsiteX4" fmla="*/ 21092 w 892629"/>
                <a:gd name="connsiteY4" fmla="*/ 698046 h 703362"/>
                <a:gd name="connsiteX5" fmla="*/ 0 w 892629"/>
                <a:gd name="connsiteY5" fmla="*/ 0 h 703362"/>
                <a:gd name="connsiteX0" fmla="*/ 56068 w 939172"/>
                <a:gd name="connsiteY0" fmla="*/ 0 h 741121"/>
                <a:gd name="connsiteX1" fmla="*/ 525515 w 939172"/>
                <a:gd name="connsiteY1" fmla="*/ 110217 h 741121"/>
                <a:gd name="connsiteX2" fmla="*/ 830315 w 939172"/>
                <a:gd name="connsiteY2" fmla="*/ 360589 h 741121"/>
                <a:gd name="connsiteX3" fmla="*/ 939172 w 939172"/>
                <a:gd name="connsiteY3" fmla="*/ 688523 h 741121"/>
                <a:gd name="connsiteX4" fmla="*/ 67635 w 939172"/>
                <a:gd name="connsiteY4" fmla="*/ 688521 h 741121"/>
                <a:gd name="connsiteX5" fmla="*/ 56068 w 939172"/>
                <a:gd name="connsiteY5" fmla="*/ 0 h 741121"/>
                <a:gd name="connsiteX0" fmla="*/ 56068 w 939172"/>
                <a:gd name="connsiteY0" fmla="*/ 0 h 741121"/>
                <a:gd name="connsiteX1" fmla="*/ 525515 w 939172"/>
                <a:gd name="connsiteY1" fmla="*/ 110217 h 741121"/>
                <a:gd name="connsiteX2" fmla="*/ 830315 w 939172"/>
                <a:gd name="connsiteY2" fmla="*/ 360589 h 741121"/>
                <a:gd name="connsiteX3" fmla="*/ 939172 w 939172"/>
                <a:gd name="connsiteY3" fmla="*/ 688523 h 741121"/>
                <a:gd name="connsiteX4" fmla="*/ 67635 w 939172"/>
                <a:gd name="connsiteY4" fmla="*/ 688521 h 741121"/>
                <a:gd name="connsiteX5" fmla="*/ 56068 w 939172"/>
                <a:gd name="connsiteY5" fmla="*/ 0 h 741121"/>
                <a:gd name="connsiteX0" fmla="*/ 56068 w 939172"/>
                <a:gd name="connsiteY0" fmla="*/ 0 h 694947"/>
                <a:gd name="connsiteX1" fmla="*/ 525515 w 939172"/>
                <a:gd name="connsiteY1" fmla="*/ 110217 h 694947"/>
                <a:gd name="connsiteX2" fmla="*/ 830315 w 939172"/>
                <a:gd name="connsiteY2" fmla="*/ 360589 h 694947"/>
                <a:gd name="connsiteX3" fmla="*/ 939172 w 939172"/>
                <a:gd name="connsiteY3" fmla="*/ 688523 h 694947"/>
                <a:gd name="connsiteX4" fmla="*/ 67635 w 939172"/>
                <a:gd name="connsiteY4" fmla="*/ 688521 h 694947"/>
                <a:gd name="connsiteX5" fmla="*/ 56068 w 939172"/>
                <a:gd name="connsiteY5" fmla="*/ 0 h 694947"/>
                <a:gd name="connsiteX0" fmla="*/ 0 w 883104"/>
                <a:gd name="connsiteY0" fmla="*/ 0 h 694947"/>
                <a:gd name="connsiteX1" fmla="*/ 469447 w 883104"/>
                <a:gd name="connsiteY1" fmla="*/ 110217 h 694947"/>
                <a:gd name="connsiteX2" fmla="*/ 774247 w 883104"/>
                <a:gd name="connsiteY2" fmla="*/ 360589 h 694947"/>
                <a:gd name="connsiteX3" fmla="*/ 883104 w 883104"/>
                <a:gd name="connsiteY3" fmla="*/ 688523 h 694947"/>
                <a:gd name="connsiteX4" fmla="*/ 11567 w 883104"/>
                <a:gd name="connsiteY4" fmla="*/ 688521 h 694947"/>
                <a:gd name="connsiteX5" fmla="*/ 0 w 883104"/>
                <a:gd name="connsiteY5" fmla="*/ 0 h 694947"/>
                <a:gd name="connsiteX0" fmla="*/ 0 w 883104"/>
                <a:gd name="connsiteY0" fmla="*/ 0 h 709296"/>
                <a:gd name="connsiteX1" fmla="*/ 469447 w 883104"/>
                <a:gd name="connsiteY1" fmla="*/ 110217 h 709296"/>
                <a:gd name="connsiteX2" fmla="*/ 774247 w 883104"/>
                <a:gd name="connsiteY2" fmla="*/ 360589 h 709296"/>
                <a:gd name="connsiteX3" fmla="*/ 883104 w 883104"/>
                <a:gd name="connsiteY3" fmla="*/ 707573 h 709296"/>
                <a:gd name="connsiteX4" fmla="*/ 11567 w 883104"/>
                <a:gd name="connsiteY4" fmla="*/ 688521 h 709296"/>
                <a:gd name="connsiteX5" fmla="*/ 0 w 883104"/>
                <a:gd name="connsiteY5" fmla="*/ 0 h 709296"/>
                <a:gd name="connsiteX0" fmla="*/ 0 w 883104"/>
                <a:gd name="connsiteY0" fmla="*/ 0 h 707573"/>
                <a:gd name="connsiteX1" fmla="*/ 469447 w 883104"/>
                <a:gd name="connsiteY1" fmla="*/ 110217 h 707573"/>
                <a:gd name="connsiteX2" fmla="*/ 774247 w 883104"/>
                <a:gd name="connsiteY2" fmla="*/ 360589 h 707573"/>
                <a:gd name="connsiteX3" fmla="*/ 883104 w 883104"/>
                <a:gd name="connsiteY3" fmla="*/ 707573 h 707573"/>
                <a:gd name="connsiteX4" fmla="*/ 11567 w 883104"/>
                <a:gd name="connsiteY4" fmla="*/ 688521 h 707573"/>
                <a:gd name="connsiteX5" fmla="*/ 0 w 883104"/>
                <a:gd name="connsiteY5" fmla="*/ 0 h 707573"/>
                <a:gd name="connsiteX0" fmla="*/ 0 w 883104"/>
                <a:gd name="connsiteY0" fmla="*/ 0 h 720392"/>
                <a:gd name="connsiteX1" fmla="*/ 469447 w 883104"/>
                <a:gd name="connsiteY1" fmla="*/ 110217 h 720392"/>
                <a:gd name="connsiteX2" fmla="*/ 774247 w 883104"/>
                <a:gd name="connsiteY2" fmla="*/ 360589 h 720392"/>
                <a:gd name="connsiteX3" fmla="*/ 883104 w 883104"/>
                <a:gd name="connsiteY3" fmla="*/ 707573 h 720392"/>
                <a:gd name="connsiteX4" fmla="*/ 11567 w 883104"/>
                <a:gd name="connsiteY4" fmla="*/ 718209 h 720392"/>
                <a:gd name="connsiteX5" fmla="*/ 0 w 883104"/>
                <a:gd name="connsiteY5" fmla="*/ 0 h 720392"/>
                <a:gd name="connsiteX0" fmla="*/ 0 w 883104"/>
                <a:gd name="connsiteY0" fmla="*/ 0 h 725386"/>
                <a:gd name="connsiteX1" fmla="*/ 469447 w 883104"/>
                <a:gd name="connsiteY1" fmla="*/ 110217 h 725386"/>
                <a:gd name="connsiteX2" fmla="*/ 774247 w 883104"/>
                <a:gd name="connsiteY2" fmla="*/ 360589 h 725386"/>
                <a:gd name="connsiteX3" fmla="*/ 883104 w 883104"/>
                <a:gd name="connsiteY3" fmla="*/ 725386 h 725386"/>
                <a:gd name="connsiteX4" fmla="*/ 11567 w 883104"/>
                <a:gd name="connsiteY4" fmla="*/ 718209 h 725386"/>
                <a:gd name="connsiteX5" fmla="*/ 0 w 883104"/>
                <a:gd name="connsiteY5" fmla="*/ 0 h 72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3104" h="725386">
                  <a:moveTo>
                    <a:pt x="0" y="0"/>
                  </a:moveTo>
                  <a:cubicBezTo>
                    <a:pt x="193221" y="9978"/>
                    <a:pt x="340406" y="50119"/>
                    <a:pt x="469447" y="110217"/>
                  </a:cubicBezTo>
                  <a:cubicBezTo>
                    <a:pt x="598488" y="170315"/>
                    <a:pt x="705304" y="258061"/>
                    <a:pt x="774247" y="360589"/>
                  </a:cubicBezTo>
                  <a:cubicBezTo>
                    <a:pt x="843190" y="463117"/>
                    <a:pt x="881629" y="604056"/>
                    <a:pt x="883104" y="725386"/>
                  </a:cubicBezTo>
                  <a:cubicBezTo>
                    <a:pt x="103528" y="718128"/>
                    <a:pt x="763589" y="728188"/>
                    <a:pt x="11567" y="718209"/>
                  </a:cubicBezTo>
                  <a:cubicBezTo>
                    <a:pt x="12021" y="436768"/>
                    <a:pt x="3856" y="2295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>
                  <a:solidFill>
                    <a:schemeClr val="bg1"/>
                  </a:solidFill>
                  <a:ea typeface="宋体" panose="02010600030101010101" pitchFamily="2" charset="-122"/>
                </a:rPr>
                <a:t>‒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631496" y="4635048"/>
              <a:ext cx="2287694" cy="0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631496" y="3603172"/>
              <a:ext cx="0" cy="1054101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55367" name="Object 12"/>
          <p:cNvGraphicFramePr>
            <a:graphicFrameLocks noChangeAspect="1"/>
          </p:cNvGraphicFramePr>
          <p:nvPr/>
        </p:nvGraphicFramePr>
        <p:xfrm>
          <a:off x="4037013" y="4029075"/>
          <a:ext cx="63246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5" imgW="3162300" imgH="990600" progId="Equation.3">
                  <p:embed/>
                </p:oleObj>
              </mc:Choice>
              <mc:Fallback>
                <p:oleObj name="Equation" r:id="rId5" imgW="3162300" imgH="990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037013" y="4029075"/>
                        <a:ext cx="63246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0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Expected Value Properties</a:t>
            </a:r>
          </a:p>
        </p:txBody>
      </p:sp>
      <p:sp>
        <p:nvSpPr>
          <p:cNvPr id="656387" name="Content Placeholder 2"/>
          <p:cNvSpPr>
            <a:spLocks noGrp="1"/>
          </p:cNvSpPr>
          <p:nvPr>
            <p:ph idx="1"/>
          </p:nvPr>
        </p:nvSpPr>
        <p:spPr>
          <a:xfrm>
            <a:off x="2416175" y="1501775"/>
            <a:ext cx="7772400" cy="41148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Homogeneity (Linear)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Additivity (Linear)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69977D4B-7AB9-4572-B0A4-7758E3E2A4AA}" type="slidenum">
              <a:rPr lang="en-US" altLang="zh-CN" sz="1400">
                <a:solidFill>
                  <a:schemeClr val="tx1"/>
                </a:solidFill>
              </a:rPr>
              <a:pPr/>
              <a:t>15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56389" name="Object 4"/>
          <p:cNvGraphicFramePr>
            <a:graphicFrameLocks noChangeAspect="1"/>
          </p:cNvGraphicFramePr>
          <p:nvPr/>
        </p:nvGraphicFramePr>
        <p:xfrm>
          <a:off x="5737225" y="1579563"/>
          <a:ext cx="2489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Equation" r:id="rId3" imgW="1244060" imgH="215806" progId="Equation.3">
                  <p:embed/>
                </p:oleObj>
              </mc:Choice>
              <mc:Fallback>
                <p:oleObj name="Equation" r:id="rId3" imgW="1244060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737225" y="1579563"/>
                        <a:ext cx="2489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390" name="Object 5"/>
          <p:cNvGraphicFramePr>
            <a:graphicFrameLocks noChangeAspect="1"/>
          </p:cNvGraphicFramePr>
          <p:nvPr/>
        </p:nvGraphicFramePr>
        <p:xfrm>
          <a:off x="5211763" y="2176463"/>
          <a:ext cx="347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Equation" r:id="rId5" imgW="1739900" imgH="457200" progId="Equation.3">
                  <p:embed/>
                </p:oleObj>
              </mc:Choice>
              <mc:Fallback>
                <p:oleObj name="Equation" r:id="rId5" imgW="1739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211763" y="2176463"/>
                        <a:ext cx="3479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395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203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Estimator (Uniform random variable)</a:t>
            </a:r>
          </a:p>
        </p:txBody>
      </p:sp>
      <p:sp>
        <p:nvSpPr>
          <p:cNvPr id="607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51001" y="850901"/>
            <a:ext cx="8907463" cy="4351961"/>
          </a:xfrm>
        </p:spPr>
        <p:txBody>
          <a:bodyPr>
            <a:spAutoFit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Goal: Evaluate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Let 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i="1" baseline="-25000" smtClean="0">
                <a:ea typeface="宋体" panose="02010600030101010101" pitchFamily="2" charset="-122"/>
              </a:rPr>
              <a:t>i</a:t>
            </a:r>
            <a:r>
              <a:rPr lang="en-US" altLang="zh-CN" smtClean="0">
                <a:ea typeface="宋体" panose="02010600030101010101" pitchFamily="2" charset="-122"/>
              </a:rPr>
              <a:t> be a uniform random variable over [</a:t>
            </a:r>
            <a:r>
              <a:rPr lang="en-US" altLang="zh-CN" i="1" smtClean="0">
                <a:ea typeface="宋体" panose="02010600030101010101" pitchFamily="2" charset="-122"/>
              </a:rPr>
              <a:t>a</a:t>
            </a:r>
            <a:r>
              <a:rPr lang="en-US" altLang="zh-CN" smtClean="0">
                <a:ea typeface="宋体" panose="02010600030101010101" pitchFamily="2" charset="-122"/>
              </a:rPr>
              <a:t>,</a:t>
            </a:r>
            <a:r>
              <a:rPr lang="en-US" altLang="zh-CN" i="1" smtClean="0">
                <a:ea typeface="宋体" panose="02010600030101010101" pitchFamily="2" charset="-122"/>
              </a:rPr>
              <a:t>b</a:t>
            </a:r>
            <a:r>
              <a:rPr lang="en-US" altLang="zh-CN" smtClean="0">
                <a:ea typeface="宋体" panose="02010600030101010101" pitchFamily="2" charset="-122"/>
              </a:rPr>
              <a:t>].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The estimator </a:t>
            </a:r>
            <a:r>
              <a:rPr lang="en-US" altLang="zh-CN" i="1" smtClean="0">
                <a:ea typeface="宋体" panose="02010600030101010101" pitchFamily="2" charset="-122"/>
              </a:rPr>
              <a:t>F</a:t>
            </a:r>
            <a:r>
              <a:rPr lang="en-US" altLang="zh-CN" i="1" baseline="-25000" smtClean="0">
                <a:ea typeface="宋体" panose="02010600030101010101" pitchFamily="2" charset="-122"/>
              </a:rPr>
              <a:t>N</a:t>
            </a:r>
            <a:r>
              <a:rPr lang="en-US" altLang="zh-CN" smtClean="0">
                <a:ea typeface="宋体" panose="02010600030101010101" pitchFamily="2" charset="-122"/>
              </a:rPr>
              <a:t> of </a:t>
            </a:r>
            <a:r>
              <a:rPr lang="en-US" altLang="zh-CN" i="1" smtClean="0">
                <a:ea typeface="宋体" panose="02010600030101010101" pitchFamily="2" charset="-122"/>
              </a:rPr>
              <a:t>f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 over the interval [</a:t>
            </a:r>
            <a:r>
              <a:rPr lang="en-US" altLang="zh-CN" i="1" smtClean="0">
                <a:ea typeface="宋体" panose="02010600030101010101" pitchFamily="2" charset="-122"/>
              </a:rPr>
              <a:t>a</a:t>
            </a:r>
            <a:r>
              <a:rPr lang="en-US" altLang="zh-CN" smtClean="0">
                <a:ea typeface="宋体" panose="02010600030101010101" pitchFamily="2" charset="-122"/>
              </a:rPr>
              <a:t>,</a:t>
            </a:r>
            <a:r>
              <a:rPr lang="en-US" altLang="zh-CN" i="1" smtClean="0">
                <a:ea typeface="宋体" panose="02010600030101010101" pitchFamily="2" charset="-122"/>
              </a:rPr>
              <a:t>b</a:t>
            </a:r>
            <a:r>
              <a:rPr lang="en-US" altLang="zh-CN" smtClean="0">
                <a:ea typeface="宋体" panose="02010600030101010101" pitchFamily="2" charset="-122"/>
              </a:rPr>
              <a:t>] is: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 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The PDF </a:t>
            </a: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 must be a constant and integrate to 1 over [</a:t>
            </a:r>
            <a:r>
              <a:rPr lang="en-US" altLang="zh-CN" i="1" smtClean="0">
                <a:ea typeface="宋体" panose="02010600030101010101" pitchFamily="2" charset="-122"/>
              </a:rPr>
              <a:t>a</a:t>
            </a:r>
            <a:r>
              <a:rPr lang="en-US" altLang="zh-CN" smtClean="0">
                <a:ea typeface="宋体" panose="02010600030101010101" pitchFamily="2" charset="-122"/>
              </a:rPr>
              <a:t>,</a:t>
            </a:r>
            <a:r>
              <a:rPr lang="en-US" altLang="zh-CN" i="1" smtClean="0">
                <a:ea typeface="宋体" panose="02010600030101010101" pitchFamily="2" charset="-122"/>
              </a:rPr>
              <a:t>b</a:t>
            </a:r>
            <a:r>
              <a:rPr lang="en-US" altLang="zh-CN" smtClean="0">
                <a:ea typeface="宋体" panose="02010600030101010101" pitchFamily="2" charset="-122"/>
              </a:rPr>
              <a:t>]. i.e., </a:t>
            </a: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 =1/(</a:t>
            </a:r>
            <a:r>
              <a:rPr lang="en-US" altLang="zh-CN" i="1" smtClean="0">
                <a:ea typeface="宋体" panose="02010600030101010101" pitchFamily="2" charset="-122"/>
              </a:rPr>
              <a:t>b</a:t>
            </a:r>
            <a:r>
              <a:rPr lang="en-US" altLang="zh-CN" smtClean="0">
                <a:ea typeface="宋体" panose="02010600030101010101" pitchFamily="2" charset="-122"/>
              </a:rPr>
              <a:t>-</a:t>
            </a:r>
            <a:r>
              <a:rPr lang="en-US" altLang="zh-CN" i="1" smtClean="0">
                <a:ea typeface="宋体" panose="02010600030101010101" pitchFamily="2" charset="-122"/>
              </a:rPr>
              <a:t>a</a:t>
            </a:r>
            <a:r>
              <a:rPr lang="en-US" altLang="zh-CN" smtClean="0">
                <a:ea typeface="宋体" panose="02010600030101010101" pitchFamily="2" charset="-122"/>
              </a:rPr>
              <a:t>)   {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check: 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b</a:t>
            </a:r>
            <a:r>
              <a:rPr lang="en-US" altLang="zh-CN" smtClean="0">
                <a:ea typeface="宋体" panose="02010600030101010101" pitchFamily="2" charset="-122"/>
              </a:rPr>
              <a:t>-</a:t>
            </a:r>
            <a:r>
              <a:rPr lang="en-US" altLang="zh-CN" i="1" smtClean="0">
                <a:ea typeface="宋体" panose="02010600030101010101" pitchFamily="2" charset="-122"/>
              </a:rPr>
              <a:t>a</a:t>
            </a:r>
            <a:r>
              <a:rPr lang="en-US" altLang="zh-CN" smtClean="0">
                <a:ea typeface="宋体" panose="02010600030101010101" pitchFamily="2" charset="-122"/>
              </a:rPr>
              <a:t>) </a:t>
            </a: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 = 1}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The expected value </a:t>
            </a:r>
            <a:r>
              <a:rPr lang="en-US" altLang="zh-CN" i="1" smtClean="0">
                <a:ea typeface="宋体" panose="02010600030101010101" pitchFamily="2" charset="-122"/>
              </a:rPr>
              <a:t>E</a:t>
            </a:r>
            <a:r>
              <a:rPr lang="en-US" altLang="zh-CN" smtClean="0">
                <a:ea typeface="宋体" panose="02010600030101010101" pitchFamily="2" charset="-122"/>
              </a:rPr>
              <a:t>[</a:t>
            </a:r>
            <a:r>
              <a:rPr lang="en-US" altLang="zh-CN" i="1" smtClean="0">
                <a:ea typeface="宋体" panose="02010600030101010101" pitchFamily="2" charset="-122"/>
              </a:rPr>
              <a:t>F</a:t>
            </a:r>
            <a:r>
              <a:rPr lang="en-US" altLang="zh-CN" i="1" baseline="-25000" smtClean="0">
                <a:ea typeface="宋体" panose="02010600030101010101" pitchFamily="2" charset="-122"/>
              </a:rPr>
              <a:t>N</a:t>
            </a:r>
            <a:r>
              <a:rPr lang="en-US" altLang="zh-CN" smtClean="0">
                <a:ea typeface="宋体" panose="02010600030101010101" pitchFamily="2" charset="-122"/>
              </a:rPr>
              <a:t>] of the estimator </a:t>
            </a:r>
            <a:r>
              <a:rPr lang="en-US" altLang="zh-CN" i="1" smtClean="0">
                <a:ea typeface="宋体" panose="02010600030101010101" pitchFamily="2" charset="-122"/>
              </a:rPr>
              <a:t>F</a:t>
            </a:r>
            <a:r>
              <a:rPr lang="en-US" altLang="zh-CN" i="1" baseline="-25000" smtClean="0">
                <a:ea typeface="宋体" panose="02010600030101010101" pitchFamily="2" charset="-122"/>
              </a:rPr>
              <a:t>N</a:t>
            </a:r>
            <a:r>
              <a:rPr lang="en-US" altLang="zh-CN" smtClean="0">
                <a:ea typeface="宋体" panose="02010600030101010101" pitchFamily="2" charset="-122"/>
              </a:rPr>
              <a:t> is indeed the integral:</a:t>
            </a:r>
          </a:p>
        </p:txBody>
      </p:sp>
      <p:sp>
        <p:nvSpPr>
          <p:cNvPr id="121865" name="Slide Number Placeholder 1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A5289B0F-3CEA-4C52-AD1B-DD3A80AF4E1D}" type="slidenum">
              <a:rPr lang="en-US" altLang="zh-CN" sz="1400">
                <a:solidFill>
                  <a:schemeClr val="tx1"/>
                </a:solidFill>
              </a:rPr>
              <a:pPr/>
              <a:t>16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57413" name="Object 5"/>
          <p:cNvGraphicFramePr>
            <a:graphicFrameLocks noChangeAspect="1"/>
          </p:cNvGraphicFramePr>
          <p:nvPr/>
        </p:nvGraphicFramePr>
        <p:xfrm>
          <a:off x="3948114" y="4527550"/>
          <a:ext cx="4295775" cy="206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3" imgW="2984500" imgH="1435100" progId="Equation.3">
                  <p:embed/>
                </p:oleObj>
              </mc:Choice>
              <mc:Fallback>
                <p:oleObj name="Equation" r:id="rId3" imgW="2984500" imgH="143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948114" y="4527550"/>
                        <a:ext cx="4295775" cy="206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14" name="Object 2"/>
          <p:cNvGraphicFramePr>
            <a:graphicFrameLocks noChangeAspect="1"/>
          </p:cNvGraphicFramePr>
          <p:nvPr/>
        </p:nvGraphicFramePr>
        <p:xfrm>
          <a:off x="3948114" y="2230438"/>
          <a:ext cx="207168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Equation" r:id="rId5" imgW="1295400" imgH="431800" progId="Equation.3">
                  <p:embed/>
                </p:oleObj>
              </mc:Choice>
              <mc:Fallback>
                <p:oleObj name="Equation" r:id="rId5" imgW="1295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948114" y="2230438"/>
                        <a:ext cx="2071687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15" name="Object 3"/>
          <p:cNvGraphicFramePr>
            <a:graphicFrameLocks noChangeAspect="1"/>
          </p:cNvGraphicFramePr>
          <p:nvPr/>
        </p:nvGraphicFramePr>
        <p:xfrm>
          <a:off x="3975101" y="857250"/>
          <a:ext cx="9318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Equation" r:id="rId7" imgW="647700" imgH="330200" progId="Equation.3">
                  <p:embed/>
                </p:oleObj>
              </mc:Choice>
              <mc:Fallback>
                <p:oleObj name="Equation" r:id="rId7" imgW="6477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975101" y="857250"/>
                        <a:ext cx="9318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4141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Estimator (Arbitrary random variable)</a:t>
            </a:r>
          </a:p>
        </p:txBody>
      </p:sp>
      <p:sp>
        <p:nvSpPr>
          <p:cNvPr id="658435" name="Content Placeholder 7"/>
          <p:cNvSpPr>
            <a:spLocks noGrp="1"/>
          </p:cNvSpPr>
          <p:nvPr>
            <p:ph idx="1"/>
          </p:nvPr>
        </p:nvSpPr>
        <p:spPr>
          <a:xfrm>
            <a:off x="2176463" y="1447800"/>
            <a:ext cx="4779962" cy="3697288"/>
          </a:xfrm>
        </p:spPr>
        <p:txBody>
          <a:bodyPr>
            <a:normAutofit lnSpcReduction="1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If 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 is a random variable drawn from an arbitrary PDF </a:t>
            </a: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), then the estimator is: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Choosing a “good” PDF is important. (Imagine </a:t>
            </a: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i="1" baseline="-25000" smtClean="0">
                <a:ea typeface="宋体" panose="02010600030101010101" pitchFamily="2" charset="-122"/>
              </a:rPr>
              <a:t>i</a:t>
            </a:r>
            <a:r>
              <a:rPr lang="en-US" altLang="zh-CN" smtClean="0">
                <a:ea typeface="宋体" panose="02010600030101010101" pitchFamily="2" charset="-122"/>
              </a:rPr>
              <a:t>) are “weights” that integrate to 1.)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3F392C7-E1B4-4E8F-A2B0-9B2BF89B9112}" type="slidenum">
              <a:rPr lang="en-US" altLang="zh-CN" sz="1400">
                <a:solidFill>
                  <a:schemeClr val="tx1"/>
                </a:solidFill>
              </a:rPr>
              <a:pPr/>
              <a:t>17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58437" name="Object 8"/>
          <p:cNvGraphicFramePr>
            <a:graphicFrameLocks noChangeAspect="1"/>
          </p:cNvGraphicFramePr>
          <p:nvPr/>
        </p:nvGraphicFramePr>
        <p:xfrm>
          <a:off x="2790825" y="2838450"/>
          <a:ext cx="2311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3" imgW="1155199" imgH="444307" progId="Equation.3">
                  <p:embed/>
                </p:oleObj>
              </mc:Choice>
              <mc:Fallback>
                <p:oleObj name="Equation" r:id="rId3" imgW="1155199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790825" y="2838450"/>
                        <a:ext cx="23114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438" name="Object 9"/>
          <p:cNvGraphicFramePr>
            <a:graphicFrameLocks noChangeAspect="1"/>
          </p:cNvGraphicFramePr>
          <p:nvPr/>
        </p:nvGraphicFramePr>
        <p:xfrm>
          <a:off x="7048501" y="1430339"/>
          <a:ext cx="3178175" cy="424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5" imgW="1816100" imgH="2425700" progId="Equation.3">
                  <p:embed/>
                </p:oleObj>
              </mc:Choice>
              <mc:Fallback>
                <p:oleObj name="Equation" r:id="rId5" imgW="1816100" imgH="2425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048501" y="1430339"/>
                        <a:ext cx="3178175" cy="424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2" descr="3-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5351463"/>
            <a:ext cx="4038600" cy="9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552701" y="5762625"/>
            <a:ext cx="790575" cy="541338"/>
            <a:chOff x="4833449" y="4700604"/>
            <a:chExt cx="791425" cy="540748"/>
          </a:xfrm>
        </p:grpSpPr>
        <p:cxnSp>
          <p:nvCxnSpPr>
            <p:cNvPr id="658459" name="Straight Connector 2"/>
            <p:cNvCxnSpPr>
              <a:cxnSpLocks noChangeShapeType="1"/>
            </p:cNvCxnSpPr>
            <p:nvPr/>
          </p:nvCxnSpPr>
          <p:spPr bwMode="auto">
            <a:xfrm flipV="1">
              <a:off x="4856309" y="4720144"/>
              <a:ext cx="0" cy="521208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460" name="Straight Connector 12"/>
            <p:cNvCxnSpPr>
              <a:cxnSpLocks noChangeShapeType="1"/>
            </p:cNvCxnSpPr>
            <p:nvPr/>
          </p:nvCxnSpPr>
          <p:spPr bwMode="auto">
            <a:xfrm flipV="1">
              <a:off x="5008709" y="4831978"/>
              <a:ext cx="0" cy="409374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461" name="Straight Connector 14"/>
            <p:cNvCxnSpPr>
              <a:cxnSpLocks noChangeShapeType="1"/>
            </p:cNvCxnSpPr>
            <p:nvPr/>
          </p:nvCxnSpPr>
          <p:spPr bwMode="auto">
            <a:xfrm flipV="1">
              <a:off x="5362174" y="5036665"/>
              <a:ext cx="0" cy="204687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462" name="Straight Connector 16"/>
            <p:cNvCxnSpPr>
              <a:cxnSpLocks noChangeShapeType="1"/>
            </p:cNvCxnSpPr>
            <p:nvPr/>
          </p:nvCxnSpPr>
          <p:spPr bwMode="auto">
            <a:xfrm flipV="1">
              <a:off x="5602014" y="5076760"/>
              <a:ext cx="0" cy="164592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8463" name="Oval 121866"/>
            <p:cNvSpPr>
              <a:spLocks noChangeAspect="1"/>
            </p:cNvSpPr>
            <p:nvPr/>
          </p:nvSpPr>
          <p:spPr bwMode="auto">
            <a:xfrm>
              <a:off x="4833449" y="4700604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658464" name="Oval 54"/>
            <p:cNvSpPr>
              <a:spLocks noChangeAspect="1"/>
            </p:cNvSpPr>
            <p:nvPr/>
          </p:nvSpPr>
          <p:spPr bwMode="auto">
            <a:xfrm>
              <a:off x="4985849" y="4829556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658465" name="Oval 55"/>
            <p:cNvSpPr>
              <a:spLocks noChangeAspect="1"/>
            </p:cNvSpPr>
            <p:nvPr/>
          </p:nvSpPr>
          <p:spPr bwMode="auto">
            <a:xfrm>
              <a:off x="5339314" y="5004815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658466" name="Oval 56"/>
            <p:cNvSpPr>
              <a:spLocks noChangeAspect="1"/>
            </p:cNvSpPr>
            <p:nvPr/>
          </p:nvSpPr>
          <p:spPr bwMode="auto">
            <a:xfrm>
              <a:off x="5579154" y="5075233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4003676" y="6081714"/>
            <a:ext cx="790575" cy="231775"/>
            <a:chOff x="6284487" y="5020165"/>
            <a:chExt cx="791425" cy="232011"/>
          </a:xfrm>
        </p:grpSpPr>
        <p:cxnSp>
          <p:nvCxnSpPr>
            <p:cNvPr id="658451" name="Straight Connector 26"/>
            <p:cNvCxnSpPr>
              <a:cxnSpLocks noChangeShapeType="1"/>
            </p:cNvCxnSpPr>
            <p:nvPr/>
          </p:nvCxnSpPr>
          <p:spPr bwMode="auto">
            <a:xfrm flipV="1">
              <a:off x="6307347" y="5047488"/>
              <a:ext cx="0" cy="204688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452" name="Straight Connector 27"/>
            <p:cNvCxnSpPr>
              <a:cxnSpLocks noChangeShapeType="1"/>
            </p:cNvCxnSpPr>
            <p:nvPr/>
          </p:nvCxnSpPr>
          <p:spPr bwMode="auto">
            <a:xfrm flipV="1">
              <a:off x="6459747" y="5047488"/>
              <a:ext cx="0" cy="204688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453" name="Straight Connector 28"/>
            <p:cNvCxnSpPr>
              <a:cxnSpLocks noChangeShapeType="1"/>
            </p:cNvCxnSpPr>
            <p:nvPr/>
          </p:nvCxnSpPr>
          <p:spPr bwMode="auto">
            <a:xfrm flipV="1">
              <a:off x="6813212" y="5047488"/>
              <a:ext cx="0" cy="204688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454" name="Straight Connector 29"/>
            <p:cNvCxnSpPr>
              <a:cxnSpLocks noChangeShapeType="1"/>
            </p:cNvCxnSpPr>
            <p:nvPr/>
          </p:nvCxnSpPr>
          <p:spPr bwMode="auto">
            <a:xfrm flipV="1">
              <a:off x="7053052" y="5047488"/>
              <a:ext cx="0" cy="204687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8455" name="Oval 57"/>
            <p:cNvSpPr>
              <a:spLocks noChangeAspect="1"/>
            </p:cNvSpPr>
            <p:nvPr/>
          </p:nvSpPr>
          <p:spPr bwMode="auto">
            <a:xfrm>
              <a:off x="6284487" y="5020165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658456" name="Oval 58"/>
            <p:cNvSpPr>
              <a:spLocks noChangeAspect="1"/>
            </p:cNvSpPr>
            <p:nvPr/>
          </p:nvSpPr>
          <p:spPr bwMode="auto">
            <a:xfrm>
              <a:off x="6436887" y="5020165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658457" name="Oval 59"/>
            <p:cNvSpPr>
              <a:spLocks noChangeAspect="1"/>
            </p:cNvSpPr>
            <p:nvPr/>
          </p:nvSpPr>
          <p:spPr bwMode="auto">
            <a:xfrm>
              <a:off x="6790352" y="5020165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658458" name="Oval 60"/>
            <p:cNvSpPr>
              <a:spLocks noChangeAspect="1"/>
            </p:cNvSpPr>
            <p:nvPr/>
          </p:nvSpPr>
          <p:spPr bwMode="auto">
            <a:xfrm>
              <a:off x="7030192" y="5020165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429251" y="5618164"/>
            <a:ext cx="792163" cy="688975"/>
            <a:chOff x="7711119" y="4556825"/>
            <a:chExt cx="791425" cy="687704"/>
          </a:xfrm>
        </p:grpSpPr>
        <p:cxnSp>
          <p:nvCxnSpPr>
            <p:cNvPr id="658443" name="Straight Connector 44"/>
            <p:cNvCxnSpPr>
              <a:cxnSpLocks noChangeShapeType="1"/>
            </p:cNvCxnSpPr>
            <p:nvPr/>
          </p:nvCxnSpPr>
          <p:spPr bwMode="auto">
            <a:xfrm flipV="1">
              <a:off x="7733979" y="5089081"/>
              <a:ext cx="0" cy="155448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444" name="Straight Connector 45"/>
            <p:cNvCxnSpPr>
              <a:cxnSpLocks noChangeShapeType="1"/>
            </p:cNvCxnSpPr>
            <p:nvPr/>
          </p:nvCxnSpPr>
          <p:spPr bwMode="auto">
            <a:xfrm flipV="1">
              <a:off x="7886379" y="5076761"/>
              <a:ext cx="0" cy="167768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445" name="Straight Connector 46"/>
            <p:cNvCxnSpPr>
              <a:cxnSpLocks noChangeShapeType="1"/>
            </p:cNvCxnSpPr>
            <p:nvPr/>
          </p:nvCxnSpPr>
          <p:spPr bwMode="auto">
            <a:xfrm flipV="1">
              <a:off x="8239844" y="4831978"/>
              <a:ext cx="0" cy="412551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446" name="Straight Connector 47"/>
            <p:cNvCxnSpPr>
              <a:cxnSpLocks noChangeShapeType="1"/>
            </p:cNvCxnSpPr>
            <p:nvPr/>
          </p:nvCxnSpPr>
          <p:spPr bwMode="auto">
            <a:xfrm flipV="1">
              <a:off x="8479684" y="4579685"/>
              <a:ext cx="0" cy="664844"/>
            </a:xfrm>
            <a:prstGeom prst="line">
              <a:avLst/>
            </a:prstGeom>
            <a:noFill/>
            <a:ln w="127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8447" name="Oval 61"/>
            <p:cNvSpPr>
              <a:spLocks noChangeAspect="1"/>
            </p:cNvSpPr>
            <p:nvPr/>
          </p:nvSpPr>
          <p:spPr bwMode="auto">
            <a:xfrm>
              <a:off x="7711119" y="5076761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658448" name="Oval 62"/>
            <p:cNvSpPr>
              <a:spLocks noChangeAspect="1"/>
            </p:cNvSpPr>
            <p:nvPr/>
          </p:nvSpPr>
          <p:spPr bwMode="auto">
            <a:xfrm>
              <a:off x="7863519" y="5034134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658449" name="Oval 63"/>
            <p:cNvSpPr>
              <a:spLocks noChangeAspect="1"/>
            </p:cNvSpPr>
            <p:nvPr/>
          </p:nvSpPr>
          <p:spPr bwMode="auto">
            <a:xfrm>
              <a:off x="8216984" y="4809118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658450" name="Oval 64"/>
            <p:cNvSpPr>
              <a:spLocks noChangeAspect="1"/>
            </p:cNvSpPr>
            <p:nvPr/>
          </p:nvSpPr>
          <p:spPr bwMode="auto">
            <a:xfrm>
              <a:off x="8456824" y="4556825"/>
              <a:ext cx="45720" cy="45719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</p:grpSp>
    </p:spTree>
    <p:extLst>
      <p:ext uri="{BB962C8B-B14F-4D97-AF65-F5344CB8AC3E}">
        <p14:creationId xmlns:p14="http://schemas.microsoft.com/office/powerpoint/2010/main" val="47316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Estimator (Multiple Dimensions)</a:t>
            </a:r>
          </a:p>
        </p:txBody>
      </p:sp>
      <p:sp>
        <p:nvSpPr>
          <p:cNvPr id="659459" name="Content Placeholder 7"/>
          <p:cNvSpPr>
            <a:spLocks noGrp="1"/>
          </p:cNvSpPr>
          <p:nvPr>
            <p:ph idx="1"/>
          </p:nvPr>
        </p:nvSpPr>
        <p:spPr>
          <a:xfrm>
            <a:off x="2286001" y="1196976"/>
            <a:ext cx="8054975" cy="5573713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Suppose that </a:t>
            </a:r>
            <a:r>
              <a:rPr lang="en-US" altLang="zh-CN" i="1" smtClean="0">
                <a:ea typeface="宋体" panose="02010600030101010101" pitchFamily="2" charset="-122"/>
              </a:rPr>
              <a:t>N</a:t>
            </a:r>
            <a:r>
              <a:rPr lang="en-US" altLang="zh-CN" smtClean="0">
                <a:ea typeface="宋体" panose="02010600030101010101" pitchFamily="2" charset="-122"/>
              </a:rPr>
              <a:t> samples 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i="1" baseline="-25000" smtClean="0">
                <a:ea typeface="宋体" panose="02010600030101010101" pitchFamily="2" charset="-122"/>
              </a:rPr>
              <a:t>i</a:t>
            </a:r>
            <a:r>
              <a:rPr lang="en-US" altLang="zh-CN" smtClean="0">
                <a:ea typeface="宋体" panose="02010600030101010101" pitchFamily="2" charset="-122"/>
              </a:rPr>
              <a:t> are drawn from an arbitrary multidimensional (“joint”) PDF </a:t>
            </a: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), and the 3D integral is: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If samples are chosen uniformly from the box (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</a:rPr>
              <a:t>x</a:t>
            </a:r>
            <a:r>
              <a:rPr lang="en-US" altLang="zh-CN" baseline="-25000" smtClean="0">
                <a:solidFill>
                  <a:srgbClr val="FFFFCC"/>
                </a:solidFill>
                <a:ea typeface="宋体" panose="02010600030101010101" pitchFamily="2" charset="-122"/>
              </a:rPr>
              <a:t>0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</a:rPr>
              <a:t>, y</a:t>
            </a:r>
            <a:r>
              <a:rPr lang="en-US" altLang="zh-CN" baseline="-25000" smtClean="0">
                <a:solidFill>
                  <a:srgbClr val="FFFFCC"/>
                </a:solidFill>
                <a:ea typeface="宋体" panose="02010600030101010101" pitchFamily="2" charset="-122"/>
              </a:rPr>
              <a:t>0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</a:rPr>
              <a:t>, z</a:t>
            </a:r>
            <a:r>
              <a:rPr lang="en-US" altLang="zh-CN" baseline="-25000" smtClean="0">
                <a:solidFill>
                  <a:srgbClr val="FFFFCC"/>
                </a:solidFill>
                <a:ea typeface="宋体" panose="02010600030101010101" pitchFamily="2" charset="-122"/>
              </a:rPr>
              <a:t>0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</a:rPr>
              <a:t>) to 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</a:rPr>
              <a:t>x</a:t>
            </a:r>
            <a:r>
              <a:rPr lang="en-US" altLang="zh-CN" baseline="-25000" smtClean="0">
                <a:solidFill>
                  <a:srgbClr val="FFFFCC"/>
                </a:solidFill>
                <a:ea typeface="宋体" panose="02010600030101010101" pitchFamily="2" charset="-122"/>
              </a:rPr>
              <a:t>1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</a:rPr>
              <a:t>, y</a:t>
            </a:r>
            <a:r>
              <a:rPr lang="en-US" altLang="zh-CN" baseline="-25000" smtClean="0">
                <a:solidFill>
                  <a:srgbClr val="FFFFCC"/>
                </a:solidFill>
                <a:ea typeface="宋体" panose="02010600030101010101" pitchFamily="2" charset="-122"/>
              </a:rPr>
              <a:t>1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</a:rPr>
              <a:t>, z</a:t>
            </a:r>
            <a:r>
              <a:rPr lang="en-US" altLang="zh-CN" baseline="-25000" smtClean="0">
                <a:solidFill>
                  <a:srgbClr val="FFFFCC"/>
                </a:solidFill>
                <a:ea typeface="宋体" panose="02010600030101010101" pitchFamily="2" charset="-122"/>
              </a:rPr>
              <a:t>1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</a:rPr>
              <a:t>), then PDF 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</a:rPr>
              <a:t>p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</a:rPr>
              <a:t>X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</a:rPr>
              <a:t>) is the constant</a:t>
            </a:r>
          </a:p>
          <a:p>
            <a:endParaRPr lang="en-US" altLang="zh-CN" smtClean="0">
              <a:solidFill>
                <a:srgbClr val="FFFFCC"/>
              </a:solidFill>
              <a:ea typeface="宋体" panose="02010600030101010101" pitchFamily="2" charset="-122"/>
            </a:endParaRPr>
          </a:p>
          <a:p>
            <a:endParaRPr lang="en-US" altLang="zh-CN" smtClean="0">
              <a:solidFill>
                <a:srgbClr val="FFFFCC"/>
              </a:solidFill>
              <a:ea typeface="宋体" panose="02010600030101010101" pitchFamily="2" charset="-122"/>
            </a:endParaRPr>
          </a:p>
          <a:p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</a:rPr>
              <a:t>And the estimator is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9757610A-589E-4F4B-8C44-72676E660385}" type="slidenum">
              <a:rPr lang="en-US" altLang="zh-CN" sz="1400">
                <a:solidFill>
                  <a:schemeClr val="tx1"/>
                </a:solidFill>
              </a:rPr>
              <a:pPr/>
              <a:t>18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59461" name="Object 8"/>
          <p:cNvGraphicFramePr>
            <a:graphicFrameLocks noChangeAspect="1"/>
          </p:cNvGraphicFramePr>
          <p:nvPr/>
        </p:nvGraphicFramePr>
        <p:xfrm>
          <a:off x="3748088" y="2092325"/>
          <a:ext cx="28940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Equation" r:id="rId3" imgW="1447172" imgH="495085" progId="Equation.3">
                  <p:embed/>
                </p:oleObj>
              </mc:Choice>
              <mc:Fallback>
                <p:oleObj name="Equation" r:id="rId3" imgW="1447172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748088" y="2092325"/>
                        <a:ext cx="28940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2" name="Object 1"/>
          <p:cNvGraphicFramePr>
            <a:graphicFrameLocks noChangeAspect="1"/>
          </p:cNvGraphicFramePr>
          <p:nvPr/>
        </p:nvGraphicFramePr>
        <p:xfrm>
          <a:off x="3748088" y="4191000"/>
          <a:ext cx="3378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5" imgW="1688367" imgH="431613" progId="Equation.3">
                  <p:embed/>
                </p:oleObj>
              </mc:Choice>
              <mc:Fallback>
                <p:oleObj name="Equation" r:id="rId5" imgW="1688367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748088" y="4191000"/>
                        <a:ext cx="33782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3" name="Object 2"/>
          <p:cNvGraphicFramePr>
            <a:graphicFrameLocks noChangeAspect="1"/>
          </p:cNvGraphicFramePr>
          <p:nvPr/>
        </p:nvGraphicFramePr>
        <p:xfrm>
          <a:off x="3748088" y="5507038"/>
          <a:ext cx="4368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7" imgW="2184400" imgH="431800" progId="Equation.3">
                  <p:embed/>
                </p:oleObj>
              </mc:Choice>
              <mc:Fallback>
                <p:oleObj name="Equation" r:id="rId7" imgW="218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748088" y="5507038"/>
                        <a:ext cx="4368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3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Title 1"/>
          <p:cNvSpPr>
            <a:spLocks noGrp="1"/>
          </p:cNvSpPr>
          <p:nvPr>
            <p:ph type="title"/>
          </p:nvPr>
        </p:nvSpPr>
        <p:spPr>
          <a:xfrm>
            <a:off x="2209800" y="3175"/>
            <a:ext cx="77724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Properties</a:t>
            </a:r>
          </a:p>
        </p:txBody>
      </p:sp>
      <p:sp>
        <p:nvSpPr>
          <p:cNvPr id="660483" name="Content Placeholder 2"/>
          <p:cNvSpPr>
            <a:spLocks noGrp="1"/>
          </p:cNvSpPr>
          <p:nvPr>
            <p:ph idx="1"/>
          </p:nvPr>
        </p:nvSpPr>
        <p:spPr>
          <a:xfrm>
            <a:off x="1938338" y="957264"/>
            <a:ext cx="8261350" cy="5661025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ea typeface="宋体" panose="02010600030101010101" pitchFamily="2" charset="-122"/>
              </a:rPr>
              <a:t>The number of samples can be chosen independently of the dimensionality of the integrand.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(Standard numerical quadrature is exponential in the dimension!)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The integral domain need not be a Cartesian box, but any domain (e.g., a hemisphere) as long as we can establish a suitable PDF.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Monte Carlo convergence rate is            .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(Standard quadrature converges faster in 1D, but exponentially worse in higher dimensions.)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Monte Carlo is therefore </a:t>
            </a:r>
            <a:r>
              <a:rPr lang="en-US" altLang="zh-CN" i="1" dirty="0" smtClean="0">
                <a:solidFill>
                  <a:srgbClr val="FFFF00"/>
                </a:solidFill>
                <a:ea typeface="宋体" panose="02010600030101010101" pitchFamily="2" charset="-122"/>
              </a:rPr>
              <a:t>the only practical numerical integration technique for high dimensional integrals!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Moreover, in computer graphics rendering using path tracing, the integrands are </a:t>
            </a:r>
            <a:r>
              <a:rPr lang="en-US" altLang="zh-CN" i="1" dirty="0" smtClean="0">
                <a:solidFill>
                  <a:srgbClr val="FFFF00"/>
                </a:solidFill>
                <a:ea typeface="宋体" panose="02010600030101010101" pitchFamily="2" charset="-122"/>
              </a:rPr>
              <a:t>infinite dimensional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CEA77289-2DB2-4D1C-A564-B8ED90EE568B}" type="slidenum">
              <a:rPr lang="en-US" altLang="zh-CN" sz="1400">
                <a:solidFill>
                  <a:schemeClr val="tx1"/>
                </a:solidFill>
              </a:rPr>
              <a:pPr/>
              <a:t>19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60485" name="Object 4"/>
          <p:cNvGraphicFramePr>
            <a:graphicFrameLocks noChangeAspect="1"/>
          </p:cNvGraphicFramePr>
          <p:nvPr/>
        </p:nvGraphicFramePr>
        <p:xfrm>
          <a:off x="6470650" y="3711575"/>
          <a:ext cx="7127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3" imgW="571500" imgH="457200" progId="Equation.3">
                  <p:embed/>
                </p:oleObj>
              </mc:Choice>
              <mc:Fallback>
                <p:oleObj name="Equation" r:id="rId3" imgW="571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470650" y="3711575"/>
                        <a:ext cx="71278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8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SimSun" panose="02010600030101010101" pitchFamily="2" charset="-122"/>
              </a:rPr>
              <a:t>Simple Viewing Geometry</a:t>
            </a:r>
          </a:p>
        </p:txBody>
      </p:sp>
      <p:sp>
        <p:nvSpPr>
          <p:cNvPr id="169987" name="AutoShape 3"/>
          <p:cNvSpPr>
            <a:spLocks noChangeArrowheads="1"/>
          </p:cNvSpPr>
          <p:nvPr/>
        </p:nvSpPr>
        <p:spPr bwMode="auto">
          <a:xfrm rot="-5400000">
            <a:off x="5865813" y="1827213"/>
            <a:ext cx="2925762" cy="2741612"/>
          </a:xfrm>
          <a:prstGeom prst="parallelogram">
            <a:avLst>
              <a:gd name="adj" fmla="val 26679"/>
            </a:avLst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grpSp>
        <p:nvGrpSpPr>
          <p:cNvPr id="169988" name="Group 4"/>
          <p:cNvGrpSpPr>
            <a:grpSpLocks/>
          </p:cNvGrpSpPr>
          <p:nvPr/>
        </p:nvGrpSpPr>
        <p:grpSpPr bwMode="auto">
          <a:xfrm rot="-9325544">
            <a:off x="2286001" y="5181600"/>
            <a:ext cx="468313" cy="331788"/>
            <a:chOff x="28" y="2508"/>
            <a:chExt cx="295" cy="209"/>
          </a:xfrm>
        </p:grpSpPr>
        <p:sp>
          <p:nvSpPr>
            <p:cNvPr id="170018" name="WordArt 5"/>
            <p:cNvSpPr>
              <a:spLocks noChangeArrowheads="1" noChangeShapeType="1" noTextEdit="1"/>
            </p:cNvSpPr>
            <p:nvPr/>
          </p:nvSpPr>
          <p:spPr bwMode="auto">
            <a:xfrm rot="-7812414">
              <a:off x="146" y="2457"/>
              <a:ext cx="126" cy="228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4"/>
                </a:avLst>
              </a:prstTxWarp>
            </a:bodyPr>
            <a:lstStyle/>
            <a:p>
              <a:pPr algn="ctr"/>
              <a:r>
                <a:rPr lang="en-US" altLang="zh-CN" sz="20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Arial Black" panose="020B0A04020102020204" pitchFamily="34" charset="0"/>
                </a:rPr>
                <a:t>V</a:t>
              </a:r>
              <a:endParaRPr lang="zh-CN" alt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Black" panose="020B0A04020102020204" pitchFamily="34" charset="0"/>
              </a:endParaRPr>
            </a:p>
          </p:txBody>
        </p:sp>
        <p:sp>
          <p:nvSpPr>
            <p:cNvPr id="170019" name="Oval 6"/>
            <p:cNvSpPr>
              <a:spLocks noChangeArrowheads="1"/>
            </p:cNvSpPr>
            <p:nvPr/>
          </p:nvSpPr>
          <p:spPr bwMode="auto">
            <a:xfrm rot="8364560">
              <a:off x="28" y="2669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</p:grpSp>
      <p:sp>
        <p:nvSpPr>
          <p:cNvPr id="169989" name="Line 7"/>
          <p:cNvSpPr>
            <a:spLocks noChangeShapeType="1"/>
          </p:cNvSpPr>
          <p:nvPr/>
        </p:nvSpPr>
        <p:spPr bwMode="auto">
          <a:xfrm flipV="1">
            <a:off x="3200400" y="2133600"/>
            <a:ext cx="411480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990" name="Line 8"/>
          <p:cNvSpPr>
            <a:spLocks noChangeShapeType="1"/>
          </p:cNvSpPr>
          <p:nvPr/>
        </p:nvSpPr>
        <p:spPr bwMode="auto">
          <a:xfrm>
            <a:off x="7315200" y="21336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991" name="Line 9"/>
          <p:cNvSpPr>
            <a:spLocks noChangeShapeType="1"/>
          </p:cNvSpPr>
          <p:nvPr/>
        </p:nvSpPr>
        <p:spPr bwMode="auto">
          <a:xfrm>
            <a:off x="7315200" y="3124200"/>
            <a:ext cx="13716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992" name="Line 10"/>
          <p:cNvSpPr>
            <a:spLocks noChangeShapeType="1"/>
          </p:cNvSpPr>
          <p:nvPr/>
        </p:nvSpPr>
        <p:spPr bwMode="auto">
          <a:xfrm flipV="1">
            <a:off x="3200400" y="3124200"/>
            <a:ext cx="411480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993" name="Line 11"/>
          <p:cNvSpPr>
            <a:spLocks noChangeShapeType="1"/>
          </p:cNvSpPr>
          <p:nvPr/>
        </p:nvSpPr>
        <p:spPr bwMode="auto">
          <a:xfrm flipV="1">
            <a:off x="3200400" y="3505200"/>
            <a:ext cx="548640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994" name="Line 12"/>
          <p:cNvSpPr>
            <a:spLocks noChangeShapeType="1"/>
          </p:cNvSpPr>
          <p:nvPr/>
        </p:nvSpPr>
        <p:spPr bwMode="auto">
          <a:xfrm>
            <a:off x="3200400" y="41910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995" name="Line 13"/>
          <p:cNvSpPr>
            <a:spLocks noChangeShapeType="1"/>
          </p:cNvSpPr>
          <p:nvPr/>
        </p:nvSpPr>
        <p:spPr bwMode="auto">
          <a:xfrm>
            <a:off x="3200400" y="5181600"/>
            <a:ext cx="13716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996" name="Line 14"/>
          <p:cNvSpPr>
            <a:spLocks noChangeShapeType="1"/>
          </p:cNvSpPr>
          <p:nvPr/>
        </p:nvSpPr>
        <p:spPr bwMode="auto">
          <a:xfrm rot="-1015145">
            <a:off x="3046414" y="4191000"/>
            <a:ext cx="1587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997" name="Text Box 15"/>
          <p:cNvSpPr txBox="1">
            <a:spLocks noChangeArrowheads="1"/>
          </p:cNvSpPr>
          <p:nvPr/>
        </p:nvSpPr>
        <p:spPr bwMode="auto">
          <a:xfrm>
            <a:off x="2438401" y="39624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U</a:t>
            </a:r>
          </a:p>
        </p:txBody>
      </p:sp>
      <p:sp>
        <p:nvSpPr>
          <p:cNvPr id="169998" name="Text Box 16"/>
          <p:cNvSpPr txBox="1">
            <a:spLocks noChangeArrowheads="1"/>
          </p:cNvSpPr>
          <p:nvPr/>
        </p:nvSpPr>
        <p:spPr bwMode="auto">
          <a:xfrm>
            <a:off x="3041650" y="37338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169999" name="Text Box 17"/>
          <p:cNvSpPr txBox="1">
            <a:spLocks noChangeArrowheads="1"/>
          </p:cNvSpPr>
          <p:nvPr/>
        </p:nvSpPr>
        <p:spPr bwMode="auto">
          <a:xfrm>
            <a:off x="4548188" y="54102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170000" name="Text Box 18"/>
          <p:cNvSpPr txBox="1">
            <a:spLocks noChangeArrowheads="1"/>
          </p:cNvSpPr>
          <p:nvPr/>
        </p:nvSpPr>
        <p:spPr bwMode="auto">
          <a:xfrm>
            <a:off x="7315201" y="24384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V</a:t>
            </a:r>
          </a:p>
        </p:txBody>
      </p:sp>
      <p:sp>
        <p:nvSpPr>
          <p:cNvPr id="170001" name="Text Box 19"/>
          <p:cNvSpPr txBox="1">
            <a:spLocks noChangeArrowheads="1"/>
          </p:cNvSpPr>
          <p:nvPr/>
        </p:nvSpPr>
        <p:spPr bwMode="auto">
          <a:xfrm>
            <a:off x="7848601" y="28956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H</a:t>
            </a:r>
          </a:p>
        </p:txBody>
      </p:sp>
      <p:sp>
        <p:nvSpPr>
          <p:cNvPr id="170002" name="Text Box 20"/>
          <p:cNvSpPr txBox="1">
            <a:spLocks noChangeArrowheads="1"/>
          </p:cNvSpPr>
          <p:nvPr/>
        </p:nvSpPr>
        <p:spPr bwMode="auto">
          <a:xfrm>
            <a:off x="6858001" y="28194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M</a:t>
            </a:r>
          </a:p>
        </p:txBody>
      </p:sp>
      <p:sp>
        <p:nvSpPr>
          <p:cNvPr id="170003" name="Text Box 21"/>
          <p:cNvSpPr txBox="1">
            <a:spLocks noChangeArrowheads="1"/>
          </p:cNvSpPr>
          <p:nvPr/>
        </p:nvSpPr>
        <p:spPr bwMode="auto">
          <a:xfrm>
            <a:off x="5486400" y="3886200"/>
            <a:ext cx="76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(0,0)</a:t>
            </a:r>
          </a:p>
        </p:txBody>
      </p:sp>
      <p:sp>
        <p:nvSpPr>
          <p:cNvPr id="170004" name="Text Box 22"/>
          <p:cNvSpPr txBox="1">
            <a:spLocks noChangeArrowheads="1"/>
          </p:cNvSpPr>
          <p:nvPr/>
        </p:nvSpPr>
        <p:spPr bwMode="auto">
          <a:xfrm>
            <a:off x="8686800" y="2057400"/>
            <a:ext cx="76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(1,1)</a:t>
            </a:r>
          </a:p>
        </p:txBody>
      </p:sp>
      <p:sp>
        <p:nvSpPr>
          <p:cNvPr id="170005" name="Text Box 23"/>
          <p:cNvSpPr txBox="1">
            <a:spLocks noChangeArrowheads="1"/>
          </p:cNvSpPr>
          <p:nvPr/>
        </p:nvSpPr>
        <p:spPr bwMode="auto">
          <a:xfrm>
            <a:off x="5029200" y="4191000"/>
            <a:ext cx="33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170006" name="Text Box 24"/>
          <p:cNvSpPr txBox="1">
            <a:spLocks noChangeArrowheads="1"/>
          </p:cNvSpPr>
          <p:nvPr/>
        </p:nvSpPr>
        <p:spPr bwMode="auto">
          <a:xfrm>
            <a:off x="5105401" y="3581400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φ</a:t>
            </a:r>
          </a:p>
        </p:txBody>
      </p:sp>
      <p:sp>
        <p:nvSpPr>
          <p:cNvPr id="170007" name="Freeform 25"/>
          <p:cNvSpPr>
            <a:spLocks/>
          </p:cNvSpPr>
          <p:nvPr/>
        </p:nvSpPr>
        <p:spPr bwMode="auto">
          <a:xfrm>
            <a:off x="4800600" y="4419600"/>
            <a:ext cx="177800" cy="228600"/>
          </a:xfrm>
          <a:custGeom>
            <a:avLst/>
            <a:gdLst>
              <a:gd name="T0" fmla="*/ 0 w 112"/>
              <a:gd name="T1" fmla="*/ 0 h 144"/>
              <a:gd name="T2" fmla="*/ 2147483647 w 112"/>
              <a:gd name="T3" fmla="*/ 2147483647 h 144"/>
              <a:gd name="T4" fmla="*/ 2147483647 w 112"/>
              <a:gd name="T5" fmla="*/ 2147483647 h 144"/>
              <a:gd name="T6" fmla="*/ 0 60000 65536"/>
              <a:gd name="T7" fmla="*/ 0 60000 65536"/>
              <a:gd name="T8" fmla="*/ 0 60000 65536"/>
              <a:gd name="T9" fmla="*/ 0 w 112"/>
              <a:gd name="T10" fmla="*/ 0 h 144"/>
              <a:gd name="T11" fmla="*/ 112 w 112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144">
                <a:moveTo>
                  <a:pt x="0" y="0"/>
                </a:moveTo>
                <a:cubicBezTo>
                  <a:pt x="40" y="12"/>
                  <a:pt x="80" y="24"/>
                  <a:pt x="96" y="48"/>
                </a:cubicBezTo>
                <a:cubicBezTo>
                  <a:pt x="112" y="72"/>
                  <a:pt x="104" y="108"/>
                  <a:pt x="9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0008" name="Freeform 26"/>
          <p:cNvSpPr>
            <a:spLocks/>
          </p:cNvSpPr>
          <p:nvPr/>
        </p:nvSpPr>
        <p:spPr bwMode="auto">
          <a:xfrm>
            <a:off x="4800600" y="3962400"/>
            <a:ext cx="177800" cy="304800"/>
          </a:xfrm>
          <a:custGeom>
            <a:avLst/>
            <a:gdLst>
              <a:gd name="T0" fmla="*/ 2147483647 w 112"/>
              <a:gd name="T1" fmla="*/ 2147483647 h 192"/>
              <a:gd name="T2" fmla="*/ 2147483647 w 112"/>
              <a:gd name="T3" fmla="*/ 2147483647 h 192"/>
              <a:gd name="T4" fmla="*/ 0 w 112"/>
              <a:gd name="T5" fmla="*/ 0 h 192"/>
              <a:gd name="T6" fmla="*/ 0 60000 65536"/>
              <a:gd name="T7" fmla="*/ 0 60000 65536"/>
              <a:gd name="T8" fmla="*/ 0 60000 65536"/>
              <a:gd name="T9" fmla="*/ 0 w 112"/>
              <a:gd name="T10" fmla="*/ 0 h 192"/>
              <a:gd name="T11" fmla="*/ 112 w 11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192">
                <a:moveTo>
                  <a:pt x="96" y="192"/>
                </a:moveTo>
                <a:cubicBezTo>
                  <a:pt x="104" y="136"/>
                  <a:pt x="112" y="80"/>
                  <a:pt x="96" y="48"/>
                </a:cubicBezTo>
                <a:cubicBezTo>
                  <a:pt x="80" y="16"/>
                  <a:pt x="40" y="8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0009" name="Text Box 27"/>
          <p:cNvSpPr txBox="1">
            <a:spLocks noChangeArrowheads="1"/>
          </p:cNvSpPr>
          <p:nvPr/>
        </p:nvSpPr>
        <p:spPr bwMode="auto">
          <a:xfrm>
            <a:off x="3048000" y="52578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70010" name="Text Box 28"/>
          <p:cNvSpPr txBox="1">
            <a:spLocks noChangeArrowheads="1"/>
          </p:cNvSpPr>
          <p:nvPr/>
        </p:nvSpPr>
        <p:spPr bwMode="auto">
          <a:xfrm>
            <a:off x="6461125" y="4841876"/>
            <a:ext cx="36952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 || H</a:t>
            </a:r>
          </a:p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B || V</a:t>
            </a:r>
          </a:p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Screen coordinates are NDC</a:t>
            </a:r>
          </a:p>
        </p:txBody>
      </p:sp>
      <p:sp>
        <p:nvSpPr>
          <p:cNvPr id="170011" name="Text Box 29"/>
          <p:cNvSpPr txBox="1">
            <a:spLocks noChangeArrowheads="1"/>
          </p:cNvSpPr>
          <p:nvPr/>
        </p:nvSpPr>
        <p:spPr bwMode="auto">
          <a:xfrm>
            <a:off x="4267200" y="2057401"/>
            <a:ext cx="125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P=(s</a:t>
            </a:r>
            <a:r>
              <a:rPr lang="en-US" altLang="zh-CN" sz="2400" baseline="-25000">
                <a:solidFill>
                  <a:schemeClr val="tx1"/>
                </a:solidFill>
                <a:ea typeface="SimSun" panose="02010600030101010101" pitchFamily="2" charset="-122"/>
              </a:rPr>
              <a:t>x</a:t>
            </a:r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,s</a:t>
            </a:r>
            <a:r>
              <a:rPr lang="en-US" altLang="zh-CN" sz="2400" baseline="-25000">
                <a:solidFill>
                  <a:schemeClr val="tx1"/>
                </a:solidFill>
                <a:ea typeface="SimSun" panose="02010600030101010101" pitchFamily="2" charset="-122"/>
              </a:rPr>
              <a:t>y</a:t>
            </a:r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)</a:t>
            </a:r>
          </a:p>
        </p:txBody>
      </p:sp>
      <p:sp>
        <p:nvSpPr>
          <p:cNvPr id="170012" name="Oval 30"/>
          <p:cNvSpPr>
            <a:spLocks noChangeArrowheads="1"/>
          </p:cNvSpPr>
          <p:nvPr/>
        </p:nvSpPr>
        <p:spPr bwMode="auto">
          <a:xfrm rot="-960985">
            <a:off x="6346825" y="2298700"/>
            <a:ext cx="44450" cy="4445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70013" name="Freeform 31"/>
          <p:cNvSpPr>
            <a:spLocks/>
          </p:cNvSpPr>
          <p:nvPr/>
        </p:nvSpPr>
        <p:spPr bwMode="auto">
          <a:xfrm>
            <a:off x="5562600" y="2133600"/>
            <a:ext cx="685800" cy="152400"/>
          </a:xfrm>
          <a:custGeom>
            <a:avLst/>
            <a:gdLst>
              <a:gd name="T0" fmla="*/ 0 w 336"/>
              <a:gd name="T1" fmla="*/ 2147483647 h 96"/>
              <a:gd name="T2" fmla="*/ 2147483647 w 336"/>
              <a:gd name="T3" fmla="*/ 0 h 96"/>
              <a:gd name="T4" fmla="*/ 2147483647 w 336"/>
              <a:gd name="T5" fmla="*/ 2147483647 h 96"/>
              <a:gd name="T6" fmla="*/ 0 60000 65536"/>
              <a:gd name="T7" fmla="*/ 0 60000 65536"/>
              <a:gd name="T8" fmla="*/ 0 60000 65536"/>
              <a:gd name="T9" fmla="*/ 0 w 336"/>
              <a:gd name="T10" fmla="*/ 0 h 96"/>
              <a:gd name="T11" fmla="*/ 336 w 336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" h="96">
                <a:moveTo>
                  <a:pt x="0" y="96"/>
                </a:moveTo>
                <a:cubicBezTo>
                  <a:pt x="44" y="48"/>
                  <a:pt x="88" y="0"/>
                  <a:pt x="144" y="0"/>
                </a:cubicBezTo>
                <a:cubicBezTo>
                  <a:pt x="200" y="0"/>
                  <a:pt x="268" y="48"/>
                  <a:pt x="336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0014" name="Text Box 16"/>
          <p:cNvSpPr txBox="1">
            <a:spLocks noChangeArrowheads="1"/>
          </p:cNvSpPr>
          <p:nvPr/>
        </p:nvSpPr>
        <p:spPr bwMode="auto">
          <a:xfrm>
            <a:off x="3722689" y="3937001"/>
            <a:ext cx="390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ea typeface="SimSun" panose="02010600030101010101" pitchFamily="2" charset="-122"/>
              </a:rPr>
              <a:t>C</a:t>
            </a:r>
          </a:p>
        </p:txBody>
      </p:sp>
      <p:cxnSp>
        <p:nvCxnSpPr>
          <p:cNvPr id="170015" name="Curved Connector 34"/>
          <p:cNvCxnSpPr>
            <a:cxnSpLocks noChangeShapeType="1"/>
          </p:cNvCxnSpPr>
          <p:nvPr/>
        </p:nvCxnSpPr>
        <p:spPr bwMode="auto">
          <a:xfrm>
            <a:off x="4176713" y="4173539"/>
            <a:ext cx="373062" cy="295275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1328" name="Slide Number Placeholder 3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C1D6D04-5418-4264-B73E-C0D82782AAA0}" type="slidenum">
              <a:rPr lang="en-US" altLang="zh-CN" sz="1400">
                <a:solidFill>
                  <a:schemeClr val="tx1"/>
                </a:solidFill>
              </a:rPr>
              <a:pPr/>
              <a:t>2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70017" name="Oval 1"/>
          <p:cNvSpPr>
            <a:spLocks noChangeAspect="1"/>
          </p:cNvSpPr>
          <p:nvPr/>
        </p:nvSpPr>
        <p:spPr bwMode="auto">
          <a:xfrm>
            <a:off x="5919789" y="3886200"/>
            <a:ext cx="92075" cy="90488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745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So what do we need for Monte Carlo Integration?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0" y="1524000"/>
            <a:ext cx="7772400" cy="5181600"/>
          </a:xfrm>
        </p:spPr>
        <p:txBody>
          <a:bodyPr>
            <a:normAutofit lnSpcReduction="10000"/>
          </a:bodyPr>
          <a:lstStyle/>
          <a:p>
            <a:r>
              <a:rPr lang="en-US" altLang="zh-CN" i="1" smtClean="0">
                <a:solidFill>
                  <a:srgbClr val="FFFF00"/>
                </a:solidFill>
                <a:ea typeface="宋体" panose="02010600030101010101" pitchFamily="2" charset="-122"/>
              </a:rPr>
              <a:t>N</a:t>
            </a:r>
            <a:r>
              <a:rPr lang="en-US" altLang="zh-CN" smtClean="0">
                <a:ea typeface="宋体" panose="02010600030101010101" pitchFamily="2" charset="-122"/>
              </a:rPr>
              <a:t> samples </a:t>
            </a:r>
            <a:r>
              <a:rPr lang="en-US" altLang="zh-CN" i="1" smtClean="0">
                <a:solidFill>
                  <a:srgbClr val="FFFF00"/>
                </a:solidFill>
                <a:ea typeface="宋体" panose="02010600030101010101" pitchFamily="2" charset="-122"/>
              </a:rPr>
              <a:t>X</a:t>
            </a:r>
            <a:r>
              <a:rPr lang="en-US" altLang="zh-CN" i="1" baseline="-25000" smtClean="0">
                <a:solidFill>
                  <a:srgbClr val="FFFF00"/>
                </a:solidFill>
                <a:ea typeface="宋体" panose="02010600030101010101" pitchFamily="2" charset="-122"/>
              </a:rPr>
              <a:t>i</a:t>
            </a:r>
            <a:r>
              <a:rPr lang="en-US" altLang="zh-CN" smtClean="0">
                <a:ea typeface="宋体" panose="02010600030101010101" pitchFamily="2" charset="-122"/>
              </a:rPr>
              <a:t> and an “appropriate” PDF </a:t>
            </a:r>
            <a:r>
              <a:rPr lang="en-US" altLang="zh-CN" i="1" smtClean="0">
                <a:solidFill>
                  <a:srgbClr val="FFFF00"/>
                </a:solidFill>
                <a:ea typeface="宋体" panose="02010600030101010101" pitchFamily="2" charset="-122"/>
              </a:rPr>
              <a:t>p</a:t>
            </a:r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solidFill>
                  <a:srgbClr val="FFFF00"/>
                </a:solidFill>
                <a:ea typeface="宋体" panose="02010600030101010101" pitchFamily="2" charset="-122"/>
              </a:rPr>
              <a:t>X</a:t>
            </a:r>
            <a:r>
              <a:rPr lang="en-US" altLang="zh-CN" i="1" baseline="-25000" smtClean="0">
                <a:solidFill>
                  <a:srgbClr val="FFFF00"/>
                </a:solidFill>
                <a:ea typeface="宋体" panose="02010600030101010101" pitchFamily="2" charset="-122"/>
              </a:rPr>
              <a:t>i</a:t>
            </a:r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)</a:t>
            </a:r>
            <a:r>
              <a:rPr lang="en-US" altLang="zh-CN" smtClean="0">
                <a:ea typeface="宋体" panose="02010600030101010101" pitchFamily="2" charset="-122"/>
              </a:rPr>
              <a:t>: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Sampling methods include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Discrete bins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Inversion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Rejection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Metropolis (not done here)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Assume uniform random variable  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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[0,1)</a:t>
            </a:r>
            <a:r>
              <a:rPr lang="en-US" altLang="zh-CN" smtClean="0">
                <a:ea typeface="宋体" panose="02010600030101010101" pitchFamily="2" charset="-122"/>
              </a:rPr>
              <a:t> generated by a pseudo-uniform random number generator.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D4E1452F-CB7F-46EA-A59E-1EEC72F9D481}" type="slidenum">
              <a:rPr lang="en-US" altLang="zh-CN" sz="1400">
                <a:solidFill>
                  <a:schemeClr val="tx1"/>
                </a:solidFill>
              </a:rPr>
              <a:pPr/>
              <a:t>20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61509" name="Object 8"/>
          <p:cNvGraphicFramePr>
            <a:graphicFrameLocks noChangeAspect="1"/>
          </p:cNvGraphicFramePr>
          <p:nvPr/>
        </p:nvGraphicFramePr>
        <p:xfrm>
          <a:off x="4522788" y="2216150"/>
          <a:ext cx="2311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Equation" r:id="rId3" imgW="1155199" imgH="444307" progId="Equation.3">
                  <p:embed/>
                </p:oleObj>
              </mc:Choice>
              <mc:Fallback>
                <p:oleObj name="Equation" r:id="rId3" imgW="1155199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522788" y="2216150"/>
                        <a:ext cx="23114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1510" name="Rectangle 1"/>
          <p:cNvSpPr>
            <a:spLocks noChangeArrowheads="1"/>
          </p:cNvSpPr>
          <p:nvPr/>
        </p:nvSpPr>
        <p:spPr bwMode="auto">
          <a:xfrm>
            <a:off x="5257801" y="2720975"/>
            <a:ext cx="315913" cy="261938"/>
          </a:xfrm>
          <a:prstGeom prst="rect">
            <a:avLst/>
          </a:prstGeom>
          <a:solidFill>
            <a:srgbClr val="FFFF00">
              <a:alpha val="25098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661511" name="Rectangle 10"/>
          <p:cNvSpPr>
            <a:spLocks noChangeArrowheads="1"/>
          </p:cNvSpPr>
          <p:nvPr/>
        </p:nvSpPr>
        <p:spPr bwMode="auto">
          <a:xfrm>
            <a:off x="6281739" y="2263775"/>
            <a:ext cx="401637" cy="369888"/>
          </a:xfrm>
          <a:prstGeom prst="rect">
            <a:avLst/>
          </a:prstGeom>
          <a:solidFill>
            <a:srgbClr val="FFFF00">
              <a:alpha val="25098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661512" name="Rectangle 11"/>
          <p:cNvSpPr>
            <a:spLocks noChangeArrowheads="1"/>
          </p:cNvSpPr>
          <p:nvPr/>
        </p:nvSpPr>
        <p:spPr bwMode="auto">
          <a:xfrm>
            <a:off x="5986464" y="2667000"/>
            <a:ext cx="784225" cy="369888"/>
          </a:xfrm>
          <a:prstGeom prst="rect">
            <a:avLst/>
          </a:prstGeom>
          <a:solidFill>
            <a:srgbClr val="FFFF00">
              <a:alpha val="25098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355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Toy Example: Discrete Bins</a:t>
            </a:r>
          </a:p>
        </p:txBody>
      </p:sp>
      <p:sp>
        <p:nvSpPr>
          <p:cNvPr id="662531" name="Content Placeholder 2"/>
          <p:cNvSpPr>
            <a:spLocks noGrp="1"/>
          </p:cNvSpPr>
          <p:nvPr>
            <p:ph idx="1"/>
          </p:nvPr>
        </p:nvSpPr>
        <p:spPr>
          <a:xfrm>
            <a:off x="2060576" y="1874839"/>
            <a:ext cx="3673475" cy="10366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mtClean="0">
                <a:ea typeface="宋体" panose="02010600030101010101" pitchFamily="2" charset="-122"/>
              </a:rPr>
              <a:t>Generate the following PDF using 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</a:t>
            </a:r>
            <a:r>
              <a:rPr lang="en-US" altLang="zh-CN" i="1" smtClean="0"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(note                   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CBCB305-E2C5-4F4F-8FBC-3BCC27285B83}" type="slidenum">
              <a:rPr lang="en-US" altLang="zh-CN" sz="1400">
                <a:solidFill>
                  <a:schemeClr val="tx1"/>
                </a:solidFill>
              </a:rPr>
              <a:pPr/>
              <a:t>21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62533" name="Rectangle 4"/>
          <p:cNvSpPr>
            <a:spLocks noChangeArrowheads="1"/>
          </p:cNvSpPr>
          <p:nvPr/>
        </p:nvSpPr>
        <p:spPr bwMode="auto">
          <a:xfrm>
            <a:off x="2139951" y="5213350"/>
            <a:ext cx="777875" cy="4572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62534" name="Rectangle 12"/>
          <p:cNvSpPr>
            <a:spLocks noChangeArrowheads="1"/>
          </p:cNvSpPr>
          <p:nvPr/>
        </p:nvSpPr>
        <p:spPr bwMode="auto">
          <a:xfrm>
            <a:off x="2924176" y="5072064"/>
            <a:ext cx="779463" cy="598487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2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662535" name="Rectangle 13"/>
          <p:cNvSpPr>
            <a:spLocks noChangeArrowheads="1"/>
          </p:cNvSpPr>
          <p:nvPr/>
        </p:nvSpPr>
        <p:spPr bwMode="auto">
          <a:xfrm>
            <a:off x="3709989" y="4908550"/>
            <a:ext cx="777875" cy="762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3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662536" name="Rectangle 14"/>
          <p:cNvSpPr>
            <a:spLocks noChangeArrowheads="1"/>
          </p:cNvSpPr>
          <p:nvPr/>
        </p:nvSpPr>
        <p:spPr bwMode="auto">
          <a:xfrm>
            <a:off x="4494213" y="5416550"/>
            <a:ext cx="779462" cy="254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4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grpSp>
        <p:nvGrpSpPr>
          <p:cNvPr id="662537" name="Group 20"/>
          <p:cNvGrpSpPr>
            <a:grpSpLocks/>
          </p:cNvGrpSpPr>
          <p:nvPr/>
        </p:nvGrpSpPr>
        <p:grpSpPr bwMode="auto">
          <a:xfrm>
            <a:off x="2147889" y="3711576"/>
            <a:ext cx="3140075" cy="1954213"/>
            <a:chOff x="623995" y="3712028"/>
            <a:chExt cx="3140285" cy="1953126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623995" y="3712028"/>
              <a:ext cx="0" cy="1953126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23995" y="5665154"/>
              <a:ext cx="3140285" cy="0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2538" name="TextBox 16"/>
          <p:cNvSpPr txBox="1">
            <a:spLocks noChangeArrowheads="1"/>
          </p:cNvSpPr>
          <p:nvPr/>
        </p:nvSpPr>
        <p:spPr bwMode="auto">
          <a:xfrm>
            <a:off x="2255839" y="5661025"/>
            <a:ext cx="30321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  1         2        3         4 </a:t>
            </a:r>
          </a:p>
          <a:p>
            <a:pPr eaLnBrk="1" hangingPunct="1"/>
            <a:r>
              <a:rPr lang="en-US" altLang="zh-CN">
                <a:solidFill>
                  <a:srgbClr val="FFFFFF"/>
                </a:solidFill>
                <a:ea typeface="宋体" panose="02010600030101010101" pitchFamily="2" charset="-122"/>
              </a:rPr>
              <a:t>20%   30%   40%   10%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156326" y="5213350"/>
            <a:ext cx="777875" cy="4572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934201" y="5213350"/>
            <a:ext cx="777875" cy="4572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712076" y="5213350"/>
            <a:ext cx="777875" cy="4572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489951" y="5213350"/>
            <a:ext cx="777875" cy="4572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934201" y="4614864"/>
            <a:ext cx="777875" cy="598487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2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7712076" y="4614864"/>
            <a:ext cx="777875" cy="598487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2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8489951" y="4614864"/>
            <a:ext cx="777875" cy="598487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2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7712076" y="3852863"/>
            <a:ext cx="777875" cy="762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3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8489951" y="3852863"/>
            <a:ext cx="777875" cy="762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3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8489951" y="3598863"/>
            <a:ext cx="777875" cy="254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4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156326" y="3602039"/>
            <a:ext cx="3140075" cy="2066925"/>
            <a:chOff x="5195995" y="3864428"/>
            <a:chExt cx="3140285" cy="1953126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5195995" y="3864428"/>
              <a:ext cx="0" cy="1953126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95995" y="5817554"/>
              <a:ext cx="3140285" cy="0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62550" name="Object 34"/>
          <p:cNvGraphicFramePr>
            <a:graphicFrameLocks noChangeAspect="1"/>
          </p:cNvGraphicFramePr>
          <p:nvPr/>
        </p:nvGraphicFramePr>
        <p:xfrm>
          <a:off x="3822700" y="2193925"/>
          <a:ext cx="13970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3" imgW="698197" imgH="291973" progId="Equation.3">
                  <p:embed/>
                </p:oleObj>
              </mc:Choice>
              <mc:Fallback>
                <p:oleObj name="Equation" r:id="rId3" imgW="698197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822700" y="2193925"/>
                        <a:ext cx="13970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6130926" y="1874839"/>
            <a:ext cx="3192463" cy="1036637"/>
            <a:chOff x="4606844" y="1874520"/>
            <a:chExt cx="3192041" cy="1036320"/>
          </a:xfrm>
        </p:grpSpPr>
        <p:sp>
          <p:nvSpPr>
            <p:cNvPr id="34" name="Content Placeholder 2"/>
            <p:cNvSpPr txBox="1">
              <a:spLocks/>
            </p:cNvSpPr>
            <p:nvPr/>
          </p:nvSpPr>
          <p:spPr bwMode="auto">
            <a:xfrm>
              <a:off x="4606844" y="1874520"/>
              <a:ext cx="3192041" cy="1036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  <a:defRPr/>
              </a:pPr>
              <a:r>
                <a:rPr lang="en-US" kern="0" dirty="0"/>
                <a:t>Stack PDF to get CDF:</a:t>
              </a:r>
            </a:p>
          </p:txBody>
        </p:sp>
        <p:graphicFrame>
          <p:nvGraphicFramePr>
            <p:cNvPr id="662553" name="Object 35"/>
            <p:cNvGraphicFramePr>
              <a:graphicFrameLocks noChangeAspect="1"/>
            </p:cNvGraphicFramePr>
            <p:nvPr/>
          </p:nvGraphicFramePr>
          <p:xfrm>
            <a:off x="4664773" y="2205718"/>
            <a:ext cx="16002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9" name="Equation" r:id="rId5" imgW="799753" imgH="304668" progId="Equation.3">
                    <p:embed/>
                  </p:oleObj>
                </mc:Choice>
                <mc:Fallback>
                  <p:oleObj name="Equation" r:id="rId5" imgW="79975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100000" contrast="-7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4664773" y="2205718"/>
                          <a:ext cx="16002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6366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Toy Example: Discrete Bins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580208A-0DB4-442E-96BD-28E48FE42B79}" type="slidenum">
              <a:rPr lang="en-US" altLang="zh-CN" sz="1400">
                <a:solidFill>
                  <a:schemeClr val="tx1"/>
                </a:solidFill>
              </a:rPr>
              <a:pPr/>
              <a:t>22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2108201" y="1924050"/>
            <a:ext cx="3190875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US" kern="0" dirty="0"/>
              <a:t>Suppose </a:t>
            </a:r>
            <a:r>
              <a:rPr lang="en-US" i="1" kern="0" dirty="0">
                <a:sym typeface="Symbol"/>
              </a:rPr>
              <a:t></a:t>
            </a:r>
            <a:r>
              <a:rPr lang="en-US" dirty="0">
                <a:sym typeface="Symbol"/>
              </a:rPr>
              <a:t> [0.9,1)</a:t>
            </a:r>
            <a:r>
              <a:rPr lang="en-US" kern="0" dirty="0"/>
              <a:t>, then are in </a:t>
            </a:r>
            <a:r>
              <a:rPr lang="en-US" i="1" kern="0" dirty="0"/>
              <a:t>p</a:t>
            </a:r>
            <a:r>
              <a:rPr lang="en-US" kern="0" baseline="-25000" dirty="0"/>
              <a:t>4</a:t>
            </a:r>
            <a:r>
              <a:rPr lang="en-US" kern="0" dirty="0"/>
              <a:t> 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2108201" y="3046414"/>
            <a:ext cx="3190875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US" kern="0" dirty="0"/>
              <a:t>Suppose </a:t>
            </a:r>
            <a:r>
              <a:rPr lang="en-US" i="1" kern="0" dirty="0">
                <a:sym typeface="Symbol"/>
              </a:rPr>
              <a:t></a:t>
            </a:r>
            <a:r>
              <a:rPr lang="en-US" dirty="0">
                <a:sym typeface="Symbol"/>
              </a:rPr>
              <a:t> [0.5,0.9)</a:t>
            </a:r>
            <a:r>
              <a:rPr lang="en-US" kern="0" dirty="0"/>
              <a:t>, then are in </a:t>
            </a:r>
            <a:r>
              <a:rPr lang="en-US" i="1" kern="0" dirty="0"/>
              <a:t>p</a:t>
            </a:r>
            <a:r>
              <a:rPr lang="en-US" kern="0" baseline="-25000" dirty="0"/>
              <a:t>3</a:t>
            </a:r>
            <a:r>
              <a:rPr lang="en-US" kern="0" dirty="0"/>
              <a:t> 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2108201" y="4168775"/>
            <a:ext cx="3190875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US" kern="0" dirty="0"/>
              <a:t>Suppose </a:t>
            </a:r>
            <a:r>
              <a:rPr lang="en-US" i="1" kern="0" dirty="0">
                <a:sym typeface="Symbol"/>
              </a:rPr>
              <a:t></a:t>
            </a:r>
            <a:r>
              <a:rPr lang="en-US" dirty="0">
                <a:sym typeface="Symbol"/>
              </a:rPr>
              <a:t> [0.2,0.5)</a:t>
            </a:r>
            <a:r>
              <a:rPr lang="en-US" kern="0" dirty="0"/>
              <a:t>, then are in </a:t>
            </a:r>
            <a:r>
              <a:rPr lang="en-US" i="1" kern="0" dirty="0"/>
              <a:t>p</a:t>
            </a:r>
            <a:r>
              <a:rPr lang="en-US" kern="0" baseline="-25000" dirty="0"/>
              <a:t>2</a:t>
            </a:r>
            <a:r>
              <a:rPr lang="en-US" kern="0" dirty="0"/>
              <a:t> 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2108201" y="5289550"/>
            <a:ext cx="3190875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US" kern="0" dirty="0"/>
              <a:t>Suppose </a:t>
            </a:r>
            <a:r>
              <a:rPr lang="en-US" i="1" kern="0" dirty="0">
                <a:sym typeface="Symbol"/>
              </a:rPr>
              <a:t></a:t>
            </a:r>
            <a:r>
              <a:rPr lang="en-US" dirty="0">
                <a:sym typeface="Symbol"/>
              </a:rPr>
              <a:t> [0,0.2)</a:t>
            </a:r>
            <a:r>
              <a:rPr lang="en-US" kern="0" dirty="0"/>
              <a:t>, then are in </a:t>
            </a:r>
            <a:r>
              <a:rPr lang="en-US" i="1" kern="0" dirty="0"/>
              <a:t>p</a:t>
            </a:r>
            <a:r>
              <a:rPr lang="en-US" kern="0" baseline="-25000" dirty="0"/>
              <a:t>1</a:t>
            </a:r>
            <a:r>
              <a:rPr lang="en-US" kern="0" dirty="0"/>
              <a:t> 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159501" y="5213350"/>
            <a:ext cx="777875" cy="4572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63561" name="Rectangle 22"/>
          <p:cNvSpPr>
            <a:spLocks noChangeArrowheads="1"/>
          </p:cNvSpPr>
          <p:nvPr/>
        </p:nvSpPr>
        <p:spPr bwMode="auto">
          <a:xfrm>
            <a:off x="6937376" y="5213350"/>
            <a:ext cx="779463" cy="4572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63562" name="Rectangle 23"/>
          <p:cNvSpPr>
            <a:spLocks noChangeArrowheads="1"/>
          </p:cNvSpPr>
          <p:nvPr/>
        </p:nvSpPr>
        <p:spPr bwMode="auto">
          <a:xfrm>
            <a:off x="7716839" y="5213350"/>
            <a:ext cx="777875" cy="4572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63563" name="Rectangle 24"/>
          <p:cNvSpPr>
            <a:spLocks noChangeArrowheads="1"/>
          </p:cNvSpPr>
          <p:nvPr/>
        </p:nvSpPr>
        <p:spPr bwMode="auto">
          <a:xfrm>
            <a:off x="8494714" y="5213350"/>
            <a:ext cx="777875" cy="4572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937376" y="4614864"/>
            <a:ext cx="779463" cy="598487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2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663565" name="Rectangle 26"/>
          <p:cNvSpPr>
            <a:spLocks noChangeArrowheads="1"/>
          </p:cNvSpPr>
          <p:nvPr/>
        </p:nvSpPr>
        <p:spPr bwMode="auto">
          <a:xfrm>
            <a:off x="7716839" y="4614864"/>
            <a:ext cx="777875" cy="598487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2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663566" name="Rectangle 27"/>
          <p:cNvSpPr>
            <a:spLocks noChangeArrowheads="1"/>
          </p:cNvSpPr>
          <p:nvPr/>
        </p:nvSpPr>
        <p:spPr bwMode="auto">
          <a:xfrm>
            <a:off x="8494714" y="4614864"/>
            <a:ext cx="777875" cy="598487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2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7716839" y="3852863"/>
            <a:ext cx="777875" cy="762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3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663568" name="Rectangle 29"/>
          <p:cNvSpPr>
            <a:spLocks noChangeArrowheads="1"/>
          </p:cNvSpPr>
          <p:nvPr/>
        </p:nvSpPr>
        <p:spPr bwMode="auto">
          <a:xfrm>
            <a:off x="8494714" y="3852863"/>
            <a:ext cx="777875" cy="762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3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8494714" y="3598863"/>
            <a:ext cx="777875" cy="254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1000" i="1">
                <a:solidFill>
                  <a:schemeClr val="bg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1000" baseline="-25000">
                <a:solidFill>
                  <a:schemeClr val="bg1"/>
                </a:solidFill>
                <a:ea typeface="宋体" panose="02010600030101010101" pitchFamily="2" charset="-122"/>
              </a:rPr>
              <a:t>4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grpSp>
        <p:nvGrpSpPr>
          <p:cNvPr id="663570" name="Group 19"/>
          <p:cNvGrpSpPr>
            <a:grpSpLocks/>
          </p:cNvGrpSpPr>
          <p:nvPr/>
        </p:nvGrpSpPr>
        <p:grpSpPr bwMode="auto">
          <a:xfrm>
            <a:off x="6159501" y="3598864"/>
            <a:ext cx="3140075" cy="2066925"/>
            <a:chOff x="5195995" y="3750889"/>
            <a:chExt cx="3140285" cy="2066665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5195995" y="3750889"/>
              <a:ext cx="0" cy="2066665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95995" y="5817554"/>
              <a:ext cx="3140285" cy="0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6173789" y="3467101"/>
            <a:ext cx="4314825" cy="517525"/>
            <a:chOff x="4649509" y="3466552"/>
            <a:chExt cx="4315503" cy="518160"/>
          </a:xfrm>
        </p:grpSpPr>
        <p:sp>
          <p:nvSpPr>
            <p:cNvPr id="36" name="Content Placeholder 2"/>
            <p:cNvSpPr txBox="1">
              <a:spLocks/>
            </p:cNvSpPr>
            <p:nvPr/>
          </p:nvSpPr>
          <p:spPr bwMode="auto">
            <a:xfrm>
              <a:off x="7904395" y="3466552"/>
              <a:ext cx="1060617" cy="51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  <a:defRPr/>
              </a:pPr>
              <a:r>
                <a:rPr lang="en-US" sz="2000" i="1" kern="0" dirty="0">
                  <a:sym typeface="Symbol"/>
                </a:rPr>
                <a:t> </a:t>
              </a:r>
              <a:r>
                <a:rPr lang="en-US" sz="2000" kern="0" dirty="0"/>
                <a:t>=0.96</a:t>
              </a:r>
            </a:p>
          </p:txBody>
        </p:sp>
        <p:cxnSp>
          <p:nvCxnSpPr>
            <p:cNvPr id="663583" name="Straight Connector 15"/>
            <p:cNvCxnSpPr>
              <a:cxnSpLocks noChangeShapeType="1"/>
            </p:cNvCxnSpPr>
            <p:nvPr/>
          </p:nvCxnSpPr>
          <p:spPr bwMode="auto">
            <a:xfrm>
              <a:off x="4649509" y="3725631"/>
              <a:ext cx="3112337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6173789" y="4017963"/>
            <a:ext cx="4314825" cy="519112"/>
            <a:chOff x="4649509" y="4018308"/>
            <a:chExt cx="4315503" cy="518160"/>
          </a:xfrm>
        </p:grpSpPr>
        <p:sp>
          <p:nvSpPr>
            <p:cNvPr id="38" name="Content Placeholder 2"/>
            <p:cNvSpPr txBox="1">
              <a:spLocks/>
            </p:cNvSpPr>
            <p:nvPr/>
          </p:nvSpPr>
          <p:spPr bwMode="auto">
            <a:xfrm>
              <a:off x="7904395" y="4018308"/>
              <a:ext cx="1060617" cy="51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  <a:defRPr/>
              </a:pPr>
              <a:r>
                <a:rPr lang="en-US" sz="2000" i="1" kern="0" dirty="0">
                  <a:sym typeface="Symbol"/>
                </a:rPr>
                <a:t> </a:t>
              </a:r>
              <a:r>
                <a:rPr lang="en-US" sz="2000" kern="0" dirty="0"/>
                <a:t>=0.71</a:t>
              </a:r>
            </a:p>
          </p:txBody>
        </p:sp>
        <p:cxnSp>
          <p:nvCxnSpPr>
            <p:cNvPr id="663581" name="Straight Connector 40"/>
            <p:cNvCxnSpPr>
              <a:cxnSpLocks noChangeShapeType="1"/>
            </p:cNvCxnSpPr>
            <p:nvPr/>
          </p:nvCxnSpPr>
          <p:spPr bwMode="auto">
            <a:xfrm>
              <a:off x="4649509" y="4195124"/>
              <a:ext cx="3112337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6173789" y="4654551"/>
            <a:ext cx="4314825" cy="519113"/>
            <a:chOff x="4649509" y="4655268"/>
            <a:chExt cx="4315503" cy="518160"/>
          </a:xfrm>
        </p:grpSpPr>
        <p:sp>
          <p:nvSpPr>
            <p:cNvPr id="39" name="Content Placeholder 2"/>
            <p:cNvSpPr txBox="1">
              <a:spLocks/>
            </p:cNvSpPr>
            <p:nvPr/>
          </p:nvSpPr>
          <p:spPr bwMode="auto">
            <a:xfrm>
              <a:off x="7904395" y="4655268"/>
              <a:ext cx="1060617" cy="51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  <a:defRPr/>
              </a:pPr>
              <a:r>
                <a:rPr lang="en-US" sz="2000" i="1" kern="0" dirty="0">
                  <a:sym typeface="Symbol"/>
                </a:rPr>
                <a:t> </a:t>
              </a:r>
              <a:r>
                <a:rPr lang="en-US" sz="2000" kern="0" dirty="0"/>
                <a:t>=0.32</a:t>
              </a:r>
            </a:p>
          </p:txBody>
        </p:sp>
        <p:cxnSp>
          <p:nvCxnSpPr>
            <p:cNvPr id="663579" name="Straight Connector 41"/>
            <p:cNvCxnSpPr>
              <a:cxnSpLocks noChangeShapeType="1"/>
            </p:cNvCxnSpPr>
            <p:nvPr/>
          </p:nvCxnSpPr>
          <p:spPr bwMode="auto">
            <a:xfrm>
              <a:off x="4649509" y="5033322"/>
              <a:ext cx="3112337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Group 46"/>
          <p:cNvGrpSpPr>
            <a:grpSpLocks/>
          </p:cNvGrpSpPr>
          <p:nvPr/>
        </p:nvGrpSpPr>
        <p:grpSpPr bwMode="auto">
          <a:xfrm>
            <a:off x="6173789" y="5213351"/>
            <a:ext cx="4314825" cy="519113"/>
            <a:chOff x="4649509" y="5213924"/>
            <a:chExt cx="4315503" cy="518160"/>
          </a:xfrm>
        </p:grpSpPr>
        <p:sp>
          <p:nvSpPr>
            <p:cNvPr id="40" name="Content Placeholder 2"/>
            <p:cNvSpPr txBox="1">
              <a:spLocks/>
            </p:cNvSpPr>
            <p:nvPr/>
          </p:nvSpPr>
          <p:spPr bwMode="auto">
            <a:xfrm>
              <a:off x="7904395" y="5213924"/>
              <a:ext cx="1060617" cy="51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  <a:defRPr/>
              </a:pPr>
              <a:r>
                <a:rPr lang="en-US" sz="2000" i="1" kern="0" dirty="0">
                  <a:sym typeface="Symbol"/>
                </a:rPr>
                <a:t> </a:t>
              </a:r>
              <a:r>
                <a:rPr lang="en-US" sz="2000" kern="0" dirty="0"/>
                <a:t>=0.11</a:t>
              </a:r>
            </a:p>
          </p:txBody>
        </p:sp>
        <p:cxnSp>
          <p:nvCxnSpPr>
            <p:cNvPr id="663577" name="Straight Connector 42"/>
            <p:cNvCxnSpPr>
              <a:cxnSpLocks noChangeShapeType="1"/>
            </p:cNvCxnSpPr>
            <p:nvPr/>
          </p:nvCxnSpPr>
          <p:spPr bwMode="auto">
            <a:xfrm>
              <a:off x="4649509" y="5495315"/>
              <a:ext cx="3112337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8" name="TextBox 47"/>
          <p:cNvSpPr txBox="1"/>
          <p:nvPr/>
        </p:nvSpPr>
        <p:spPr>
          <a:xfrm>
            <a:off x="2108200" y="1082676"/>
            <a:ext cx="32210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Generate a value for </a:t>
            </a:r>
            <a:r>
              <a:rPr lang="en-US" altLang="zh-CN" sz="2400" i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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86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2" grpId="0"/>
      <p:bldP spid="33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Title 1"/>
          <p:cNvSpPr>
            <a:spLocks noGrp="1"/>
          </p:cNvSpPr>
          <p:nvPr>
            <p:ph type="title"/>
          </p:nvPr>
        </p:nvSpPr>
        <p:spPr>
          <a:xfrm>
            <a:off x="1524000" y="14288"/>
            <a:ext cx="9075738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Inversion Method (If CDF is continuous and invertible)</a:t>
            </a:r>
          </a:p>
        </p:txBody>
      </p:sp>
      <p:sp>
        <p:nvSpPr>
          <p:cNvPr id="664579" name="Content Placeholder 2"/>
          <p:cNvSpPr>
            <a:spLocks noGrp="1"/>
          </p:cNvSpPr>
          <p:nvPr>
            <p:ph idx="1"/>
          </p:nvPr>
        </p:nvSpPr>
        <p:spPr>
          <a:xfrm>
            <a:off x="2286001" y="1008064"/>
            <a:ext cx="3871913" cy="23018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Get PDF </a:t>
            </a: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Compute CDF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Compute inverse </a:t>
            </a: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baseline="30000" smtClean="0">
                <a:ea typeface="宋体" panose="02010600030101010101" pitchFamily="2" charset="-122"/>
              </a:rPr>
              <a:t>-1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Get 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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Compute 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=</a:t>
            </a: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baseline="30000" smtClean="0">
                <a:ea typeface="宋体" panose="02010600030101010101" pitchFamily="2" charset="-122"/>
              </a:rPr>
              <a:t>-1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</a:t>
            </a:r>
            <a:r>
              <a:rPr lang="en-US" altLang="zh-CN" smtClean="0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1AD22CD7-294F-429B-9855-F301744DD96D}" type="slidenum">
              <a:rPr lang="en-US" altLang="zh-CN" sz="1400">
                <a:solidFill>
                  <a:schemeClr val="tx1"/>
                </a:solidFill>
              </a:rPr>
              <a:pPr/>
              <a:t>23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6303964" y="4652963"/>
            <a:ext cx="311308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539288" y="4394201"/>
            <a:ext cx="10604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US" sz="2000" i="1" kern="0" dirty="0">
                <a:sym typeface="Symbol"/>
              </a:rPr>
              <a:t> </a:t>
            </a:r>
            <a:r>
              <a:rPr lang="en-US" sz="2000" kern="0" dirty="0"/>
              <a:t>=0.3</a:t>
            </a: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5892801" y="3097214"/>
            <a:ext cx="3503613" cy="517525"/>
            <a:chOff x="4368415" y="3097293"/>
            <a:chExt cx="3504377" cy="518160"/>
          </a:xfrm>
        </p:grpSpPr>
        <p:cxnSp>
          <p:nvCxnSpPr>
            <p:cNvPr id="664596" name="Straight Connector 29"/>
            <p:cNvCxnSpPr>
              <a:cxnSpLocks noChangeShapeType="1"/>
            </p:cNvCxnSpPr>
            <p:nvPr/>
          </p:nvCxnSpPr>
          <p:spPr bwMode="auto">
            <a:xfrm>
              <a:off x="4760455" y="3356372"/>
              <a:ext cx="3112337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Content Placeholder 2"/>
            <p:cNvSpPr txBox="1">
              <a:spLocks/>
            </p:cNvSpPr>
            <p:nvPr/>
          </p:nvSpPr>
          <p:spPr bwMode="auto">
            <a:xfrm>
              <a:off x="4368415" y="3097293"/>
              <a:ext cx="530341" cy="51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  <a:defRPr/>
              </a:pPr>
              <a:r>
                <a:rPr lang="en-US" sz="2000" kern="0" dirty="0"/>
                <a:t>1</a:t>
              </a:r>
            </a:p>
          </p:txBody>
        </p:sp>
      </p:grpSp>
      <p:sp>
        <p:nvSpPr>
          <p:cNvPr id="32" name="Freeform 31"/>
          <p:cNvSpPr>
            <a:spLocks/>
          </p:cNvSpPr>
          <p:nvPr/>
        </p:nvSpPr>
        <p:spPr bwMode="auto">
          <a:xfrm>
            <a:off x="6296025" y="3340100"/>
            <a:ext cx="3081338" cy="2025650"/>
          </a:xfrm>
          <a:custGeom>
            <a:avLst/>
            <a:gdLst>
              <a:gd name="T0" fmla="*/ 0 w 3080656"/>
              <a:gd name="T1" fmla="*/ 2032010 h 2024743"/>
              <a:gd name="T2" fmla="*/ 697918 w 3080656"/>
              <a:gd name="T3" fmla="*/ 1868139 h 2024743"/>
              <a:gd name="T4" fmla="*/ 1341315 w 3080656"/>
              <a:gd name="T5" fmla="*/ 1365598 h 2024743"/>
              <a:gd name="T6" fmla="*/ 2061046 w 3080656"/>
              <a:gd name="T7" fmla="*/ 491616 h 2024743"/>
              <a:gd name="T8" fmla="*/ 3086116 w 3080656"/>
              <a:gd name="T9" fmla="*/ 0 h 2024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80656" h="2024743">
                <a:moveTo>
                  <a:pt x="0" y="2024743"/>
                </a:moveTo>
                <a:cubicBezTo>
                  <a:pt x="322943" y="2012951"/>
                  <a:pt x="473529" y="1972129"/>
                  <a:pt x="696686" y="1861458"/>
                </a:cubicBezTo>
                <a:cubicBezTo>
                  <a:pt x="919843" y="1750787"/>
                  <a:pt x="1112156" y="1589314"/>
                  <a:pt x="1338941" y="1360714"/>
                </a:cubicBezTo>
                <a:cubicBezTo>
                  <a:pt x="1565726" y="1132114"/>
                  <a:pt x="1767113" y="716643"/>
                  <a:pt x="2057399" y="489857"/>
                </a:cubicBezTo>
                <a:cubicBezTo>
                  <a:pt x="2347685" y="263071"/>
                  <a:pt x="2520042" y="54428"/>
                  <a:pt x="3080656" y="0"/>
                </a:cubicBezTo>
              </a:path>
            </a:pathLst>
          </a:cu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4" name="Straight Connector 33"/>
          <p:cNvCxnSpPr>
            <a:cxnSpLocks noChangeShapeType="1"/>
            <a:stCxn id="32" idx="2"/>
          </p:cNvCxnSpPr>
          <p:nvPr/>
        </p:nvCxnSpPr>
        <p:spPr bwMode="auto">
          <a:xfrm>
            <a:off x="7634288" y="4700588"/>
            <a:ext cx="0" cy="703262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7369176" y="5403851"/>
            <a:ext cx="5302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  <a:defRPr/>
            </a:pPr>
            <a:r>
              <a:rPr lang="en-US" sz="2000" i="1" kern="0" dirty="0"/>
              <a:t>X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2552700" y="3336926"/>
            <a:ext cx="0" cy="2066925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552701" y="5403850"/>
            <a:ext cx="3140075" cy="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589" name="Freeform 38"/>
          <p:cNvSpPr>
            <a:spLocks/>
          </p:cNvSpPr>
          <p:nvPr/>
        </p:nvSpPr>
        <p:spPr bwMode="auto">
          <a:xfrm>
            <a:off x="2547938" y="4049714"/>
            <a:ext cx="3048000" cy="1360487"/>
          </a:xfrm>
          <a:custGeom>
            <a:avLst/>
            <a:gdLst>
              <a:gd name="T0" fmla="*/ 0 w 3048000"/>
              <a:gd name="T1" fmla="*/ 1344258 h 1361259"/>
              <a:gd name="T2" fmla="*/ 587829 w 3048000"/>
              <a:gd name="T3" fmla="*/ 834947 h 1361259"/>
              <a:gd name="T4" fmla="*/ 968829 w 3048000"/>
              <a:gd name="T5" fmla="*/ 282290 h 1361259"/>
              <a:gd name="T6" fmla="*/ 1469572 w 3048000"/>
              <a:gd name="T7" fmla="*/ 545 h 1361259"/>
              <a:gd name="T8" fmla="*/ 2002971 w 3048000"/>
              <a:gd name="T9" fmla="*/ 347308 h 1361259"/>
              <a:gd name="T10" fmla="*/ 2438400 w 3048000"/>
              <a:gd name="T11" fmla="*/ 943311 h 1361259"/>
              <a:gd name="T12" fmla="*/ 3048000 w 3048000"/>
              <a:gd name="T13" fmla="*/ 1355095 h 13612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48000" h="1361259">
                <a:moveTo>
                  <a:pt x="0" y="1350373"/>
                </a:moveTo>
                <a:cubicBezTo>
                  <a:pt x="214086" y="1191623"/>
                  <a:pt x="426357" y="1016545"/>
                  <a:pt x="587829" y="838745"/>
                </a:cubicBezTo>
                <a:cubicBezTo>
                  <a:pt x="749301" y="660945"/>
                  <a:pt x="821872" y="423274"/>
                  <a:pt x="968829" y="283574"/>
                </a:cubicBezTo>
                <a:cubicBezTo>
                  <a:pt x="1115786" y="143874"/>
                  <a:pt x="1297215" y="-10341"/>
                  <a:pt x="1469572" y="545"/>
                </a:cubicBezTo>
                <a:cubicBezTo>
                  <a:pt x="1641929" y="11431"/>
                  <a:pt x="1841500" y="191045"/>
                  <a:pt x="2002971" y="348888"/>
                </a:cubicBezTo>
                <a:cubicBezTo>
                  <a:pt x="2164442" y="506731"/>
                  <a:pt x="2264229" y="778873"/>
                  <a:pt x="2438400" y="947601"/>
                </a:cubicBezTo>
                <a:cubicBezTo>
                  <a:pt x="2612571" y="1116329"/>
                  <a:pt x="2939143" y="1305016"/>
                  <a:pt x="3048000" y="1361259"/>
                </a:cubicBezTo>
              </a:path>
            </a:pathLst>
          </a:cu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4590" name="TextBox 39"/>
          <p:cNvSpPr txBox="1">
            <a:spLocks noChangeArrowheads="1"/>
          </p:cNvSpPr>
          <p:nvPr/>
        </p:nvSpPr>
        <p:spPr bwMode="auto">
          <a:xfrm>
            <a:off x="2746375" y="5518150"/>
            <a:ext cx="655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FFFFFF"/>
                </a:solidFill>
                <a:ea typeface="宋体" panose="02010600030101010101" pitchFamily="2" charset="-122"/>
              </a:rPr>
              <a:t>PDF</a:t>
            </a:r>
          </a:p>
        </p:txBody>
      </p: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6270626" y="3336926"/>
            <a:ext cx="3140075" cy="2581275"/>
            <a:chOff x="4746482" y="3337674"/>
            <a:chExt cx="3140285" cy="2581196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4746482" y="3337674"/>
              <a:ext cx="0" cy="2066862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746482" y="5404536"/>
              <a:ext cx="3140285" cy="0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4595" name="TextBox 40"/>
            <p:cNvSpPr txBox="1">
              <a:spLocks noChangeArrowheads="1"/>
            </p:cNvSpPr>
            <p:nvPr/>
          </p:nvSpPr>
          <p:spPr bwMode="auto">
            <a:xfrm>
              <a:off x="4893609" y="5518760"/>
              <a:ext cx="68480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FFFFFF"/>
                  </a:solidFill>
                  <a:ea typeface="宋体" panose="02010600030101010101" pitchFamily="2" charset="-122"/>
                </a:rPr>
                <a:t>CDF</a:t>
              </a:r>
            </a:p>
          </p:txBody>
        </p:sp>
      </p:grpSp>
      <p:graphicFrame>
        <p:nvGraphicFramePr>
          <p:cNvPr id="664592" name="Object 43"/>
          <p:cNvGraphicFramePr>
            <a:graphicFrameLocks noChangeAspect="1"/>
          </p:cNvGraphicFramePr>
          <p:nvPr/>
        </p:nvGraphicFramePr>
        <p:xfrm>
          <a:off x="4627563" y="1350963"/>
          <a:ext cx="23114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Equation" r:id="rId3" imgW="1155700" imgH="330200" progId="Equation.3">
                  <p:embed/>
                </p:oleObj>
              </mc:Choice>
              <mc:Fallback>
                <p:oleObj name="Equation" r:id="rId3" imgW="11557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627563" y="1350963"/>
                        <a:ext cx="23114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086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 animBg="1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Title 1"/>
          <p:cNvSpPr>
            <a:spLocks noGrp="1"/>
          </p:cNvSpPr>
          <p:nvPr>
            <p:ph type="title"/>
          </p:nvPr>
        </p:nvSpPr>
        <p:spPr>
          <a:xfrm>
            <a:off x="1524000" y="101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Example: Power Distribution (arises from microfacet model)</a:t>
            </a:r>
          </a:p>
        </p:txBody>
      </p:sp>
      <p:sp>
        <p:nvSpPr>
          <p:cNvPr id="665603" name="Content Placeholder 2"/>
          <p:cNvSpPr>
            <a:spLocks noGrp="1"/>
          </p:cNvSpPr>
          <p:nvPr>
            <p:ph idx="1"/>
          </p:nvPr>
        </p:nvSpPr>
        <p:spPr>
          <a:xfrm>
            <a:off x="2263775" y="1089025"/>
            <a:ext cx="7772400" cy="6302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mtClean="0">
                <a:ea typeface="宋体" panose="02010600030101010101" pitchFamily="2" charset="-122"/>
              </a:rPr>
              <a:t>Sampling from the power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4366292-6189-4657-96C2-311192756979}" type="slidenum">
              <a:rPr lang="en-US" altLang="zh-CN" sz="1400">
                <a:solidFill>
                  <a:schemeClr val="tx1"/>
                </a:solidFill>
              </a:rPr>
              <a:pPr/>
              <a:t>24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65605" name="Object 4"/>
          <p:cNvGraphicFramePr>
            <a:graphicFrameLocks noChangeAspect="1"/>
          </p:cNvGraphicFramePr>
          <p:nvPr/>
        </p:nvGraphicFramePr>
        <p:xfrm>
          <a:off x="7096125" y="1093788"/>
          <a:ext cx="1270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Equation" r:id="rId3" imgW="634725" imgH="228501" progId="Equation.3">
                  <p:embed/>
                </p:oleObj>
              </mc:Choice>
              <mc:Fallback>
                <p:oleObj name="Equation" r:id="rId3" imgW="634725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096125" y="1093788"/>
                        <a:ext cx="1270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06" name="Object 5"/>
          <p:cNvGraphicFramePr>
            <a:graphicFrameLocks noChangeAspect="1"/>
          </p:cNvGraphicFramePr>
          <p:nvPr/>
        </p:nvGraphicFramePr>
        <p:xfrm>
          <a:off x="2268538" y="1639888"/>
          <a:ext cx="4826000" cy="500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Equation" r:id="rId5" imgW="2413000" imgH="2501900" progId="Equation.3">
                  <p:embed/>
                </p:oleObj>
              </mc:Choice>
              <mc:Fallback>
                <p:oleObj name="Equation" r:id="rId5" imgW="2413000" imgH="2501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268538" y="1639888"/>
                        <a:ext cx="4826000" cy="500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1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Title 1"/>
          <p:cNvSpPr>
            <a:spLocks noGrp="1"/>
          </p:cNvSpPr>
          <p:nvPr>
            <p:ph type="title"/>
          </p:nvPr>
        </p:nvSpPr>
        <p:spPr>
          <a:xfrm>
            <a:off x="2209800" y="-138113"/>
            <a:ext cx="7772400" cy="1143001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The Rejection Method (Throw darts)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81064"/>
            <a:ext cx="7772400" cy="566102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Can’t integrate </a:t>
            </a:r>
            <a:r>
              <a:rPr lang="en-US" altLang="zh-CN" i="1" smtClean="0">
                <a:ea typeface="宋体" panose="02010600030101010101" pitchFamily="2" charset="-122"/>
              </a:rPr>
              <a:t>f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 to find its PDF?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Can’t analytically invert its CDF?</a:t>
            </a:r>
          </a:p>
          <a:p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) is “ugly” or “weird” or just complicated?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Then throw darts at it!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Suppose 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f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 &lt; (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)) for some constant scalar 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and we know how to sample from 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i="1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).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	loop forever:</a:t>
            </a: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	     sample </a:t>
            </a:r>
            <a:r>
              <a:rPr lang="en-US" altLang="zh-CN" i="1" smtClean="0">
                <a:ea typeface="宋体" panose="02010600030101010101" pitchFamily="2" charset="-122"/>
              </a:rPr>
              <a:t>X</a:t>
            </a:r>
            <a:r>
              <a:rPr lang="en-US" altLang="zh-CN" smtClean="0">
                <a:ea typeface="宋体" panose="02010600030101010101" pitchFamily="2" charset="-122"/>
              </a:rPr>
              <a:t> from </a:t>
            </a: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’s distribution</a:t>
            </a: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	     if 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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 &lt; 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f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) / (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)) then</a:t>
            </a: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		return 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</a:p>
          <a:p>
            <a:pPr>
              <a:buFontTx/>
              <a:buNone/>
            </a:pPr>
            <a:endParaRPr lang="en-US" altLang="zh-CN" i="1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Works for any number of dimensions.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A458735E-E69A-43D8-B94D-E5CD44156111}" type="slidenum">
              <a:rPr lang="en-US" altLang="zh-CN" sz="1400">
                <a:solidFill>
                  <a:schemeClr val="tx1"/>
                </a:solidFill>
              </a:rPr>
              <a:pPr/>
              <a:t>25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7543801" y="3690938"/>
            <a:ext cx="2981325" cy="455612"/>
            <a:chOff x="6019806" y="3690796"/>
            <a:chExt cx="2981687" cy="454995"/>
          </a:xfrm>
        </p:grpSpPr>
        <p:sp>
          <p:nvSpPr>
            <p:cNvPr id="10" name="Freeform 9"/>
            <p:cNvSpPr/>
            <p:nvPr/>
          </p:nvSpPr>
          <p:spPr>
            <a:xfrm>
              <a:off x="6019806" y="3885794"/>
              <a:ext cx="2176727" cy="259997"/>
            </a:xfrm>
            <a:custGeom>
              <a:avLst/>
              <a:gdLst>
                <a:gd name="connsiteX0" fmla="*/ 0 w 2902527"/>
                <a:gd name="connsiteY0" fmla="*/ 13854 h 346387"/>
                <a:gd name="connsiteX1" fmla="*/ 1530927 w 2902527"/>
                <a:gd name="connsiteY1" fmla="*/ 346364 h 346387"/>
                <a:gd name="connsiteX2" fmla="*/ 2902527 w 2902527"/>
                <a:gd name="connsiteY2" fmla="*/ 0 h 34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2527" h="346387">
                  <a:moveTo>
                    <a:pt x="0" y="13854"/>
                  </a:moveTo>
                  <a:cubicBezTo>
                    <a:pt x="523586" y="181263"/>
                    <a:pt x="1047173" y="348673"/>
                    <a:pt x="1530927" y="346364"/>
                  </a:cubicBezTo>
                  <a:cubicBezTo>
                    <a:pt x="2014681" y="344055"/>
                    <a:pt x="2458604" y="172027"/>
                    <a:pt x="2902527" y="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6649" name="Rectangle 10"/>
            <p:cNvSpPr>
              <a:spLocks noChangeArrowheads="1"/>
            </p:cNvSpPr>
            <p:nvPr/>
          </p:nvSpPr>
          <p:spPr bwMode="auto">
            <a:xfrm>
              <a:off x="8157002" y="3690796"/>
              <a:ext cx="8444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solidFill>
                    <a:srgbClr val="FFFFFF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600">
                  <a:solidFill>
                    <a:srgbClr val="FFFFFF"/>
                  </a:solidFill>
                  <a:ea typeface="宋体" panose="02010600030101010101" pitchFamily="2" charset="-122"/>
                </a:rPr>
                <a:t>*</a:t>
              </a:r>
              <a:r>
                <a:rPr lang="en-US" altLang="zh-CN" sz="1600" i="1">
                  <a:solidFill>
                    <a:srgbClr val="FFFFFF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1600">
                  <a:solidFill>
                    <a:srgbClr val="FFFFFF"/>
                  </a:solidFill>
                  <a:ea typeface="宋体" panose="02010600030101010101" pitchFamily="2" charset="-122"/>
                </a:rPr>
                <a:t>(</a:t>
              </a:r>
              <a:r>
                <a:rPr lang="en-US" altLang="zh-CN" sz="1600" i="1">
                  <a:solidFill>
                    <a:srgbClr val="FFFFFF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1600">
                  <a:solidFill>
                    <a:srgbClr val="FFFFFF"/>
                  </a:solidFill>
                  <a:ea typeface="宋体" panose="02010600030101010101" pitchFamily="2" charset="-122"/>
                </a:rPr>
                <a:t>) 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7543801" y="3465514"/>
            <a:ext cx="2778125" cy="2033587"/>
            <a:chOff x="6019806" y="3465460"/>
            <a:chExt cx="2777419" cy="2034335"/>
          </a:xfrm>
        </p:grpSpPr>
        <p:sp>
          <p:nvSpPr>
            <p:cNvPr id="7" name="Rectangle 6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428213" y="5161241"/>
              <a:ext cx="369012" cy="338554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cs typeface="Arial" charset="0"/>
                </a:rPr>
                <a:t> 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6019806" y="4107046"/>
              <a:ext cx="2214000" cy="813099"/>
            </a:xfrm>
            <a:custGeom>
              <a:avLst/>
              <a:gdLst>
                <a:gd name="connsiteX0" fmla="*/ 0 w 2951018"/>
                <a:gd name="connsiteY0" fmla="*/ 833882 h 1083611"/>
                <a:gd name="connsiteX1" fmla="*/ 374073 w 2951018"/>
                <a:gd name="connsiteY1" fmla="*/ 2609 h 1083611"/>
                <a:gd name="connsiteX2" fmla="*/ 1039091 w 2951018"/>
                <a:gd name="connsiteY2" fmla="*/ 1076336 h 1083611"/>
                <a:gd name="connsiteX3" fmla="*/ 1558636 w 2951018"/>
                <a:gd name="connsiteY3" fmla="*/ 480591 h 1083611"/>
                <a:gd name="connsiteX4" fmla="*/ 2687782 w 2951018"/>
                <a:gd name="connsiteY4" fmla="*/ 619136 h 1083611"/>
                <a:gd name="connsiteX5" fmla="*/ 2951018 w 2951018"/>
                <a:gd name="connsiteY5" fmla="*/ 695336 h 1083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1018" h="1083611">
                  <a:moveTo>
                    <a:pt x="0" y="833882"/>
                  </a:moveTo>
                  <a:cubicBezTo>
                    <a:pt x="100445" y="398041"/>
                    <a:pt x="200891" y="-37800"/>
                    <a:pt x="374073" y="2609"/>
                  </a:cubicBezTo>
                  <a:cubicBezTo>
                    <a:pt x="547255" y="43018"/>
                    <a:pt x="841664" y="996672"/>
                    <a:pt x="1039091" y="1076336"/>
                  </a:cubicBezTo>
                  <a:cubicBezTo>
                    <a:pt x="1236518" y="1156000"/>
                    <a:pt x="1283854" y="556791"/>
                    <a:pt x="1558636" y="480591"/>
                  </a:cubicBezTo>
                  <a:cubicBezTo>
                    <a:pt x="1833418" y="404391"/>
                    <a:pt x="2455718" y="583345"/>
                    <a:pt x="2687782" y="619136"/>
                  </a:cubicBezTo>
                  <a:cubicBezTo>
                    <a:pt x="2919846" y="654927"/>
                    <a:pt x="2935432" y="675131"/>
                    <a:pt x="2951018" y="695336"/>
                  </a:cubicBez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6645" name="Rectangle 8"/>
            <p:cNvSpPr>
              <a:spLocks noChangeArrowheads="1"/>
            </p:cNvSpPr>
            <p:nvPr/>
          </p:nvSpPr>
          <p:spPr bwMode="auto">
            <a:xfrm>
              <a:off x="8233071" y="4458556"/>
              <a:ext cx="5229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solidFill>
                    <a:srgbClr val="FFFFFF"/>
                  </a:solidFill>
                  <a:ea typeface="宋体" panose="02010600030101010101" pitchFamily="2" charset="-122"/>
                </a:rPr>
                <a:t>f</a:t>
              </a:r>
              <a:r>
                <a:rPr lang="en-US" altLang="zh-CN" sz="1600">
                  <a:solidFill>
                    <a:srgbClr val="FFFFFF"/>
                  </a:solidFill>
                  <a:ea typeface="宋体" panose="02010600030101010101" pitchFamily="2" charset="-122"/>
                </a:rPr>
                <a:t>(</a:t>
              </a:r>
              <a:r>
                <a:rPr lang="en-US" altLang="zh-CN" sz="1600" i="1">
                  <a:solidFill>
                    <a:srgbClr val="FFFFFF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1600">
                  <a:solidFill>
                    <a:srgbClr val="FFFFFF"/>
                  </a:solidFill>
                  <a:ea typeface="宋体" panose="02010600030101010101" pitchFamily="2" charset="-122"/>
                </a:rPr>
                <a:t>) 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6019806" y="5144064"/>
              <a:ext cx="2555225" cy="0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6019806" y="3465460"/>
              <a:ext cx="0" cy="1678604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8224838" y="4146551"/>
            <a:ext cx="495300" cy="1306513"/>
            <a:chOff x="6700202" y="4145791"/>
            <a:chExt cx="495306" cy="1307992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933567" y="4145791"/>
              <a:ext cx="0" cy="998079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6642" name="Rectangle 23"/>
            <p:cNvSpPr>
              <a:spLocks noChangeArrowheads="1"/>
            </p:cNvSpPr>
            <p:nvPr/>
          </p:nvSpPr>
          <p:spPr bwMode="auto">
            <a:xfrm>
              <a:off x="6700202" y="5115229"/>
              <a:ext cx="4953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i="1">
                  <a:solidFill>
                    <a:srgbClr val="FFFFFF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lang="en-US" altLang="zh-CN" sz="1600" baseline="-25000">
                  <a:solidFill>
                    <a:srgbClr val="FFFFFF"/>
                  </a:solidFill>
                  <a:ea typeface="宋体" panose="02010600030101010101" pitchFamily="2" charset="-122"/>
                </a:rPr>
                <a:t>2</a:t>
              </a:r>
              <a:endParaRPr lang="en-US" altLang="zh-CN" sz="16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043863" y="4268789"/>
            <a:ext cx="463550" cy="338137"/>
            <a:chOff x="6520544" y="4268080"/>
            <a:chExt cx="462360" cy="338554"/>
          </a:xfrm>
        </p:grpSpPr>
        <p:sp>
          <p:nvSpPr>
            <p:cNvPr id="15" name="Oval 14"/>
            <p:cNvSpPr/>
            <p:nvPr/>
          </p:nvSpPr>
          <p:spPr>
            <a:xfrm>
              <a:off x="6868897" y="4423847"/>
              <a:ext cx="114007" cy="11444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CC"/>
                </a:solidFill>
              </a:endParaRPr>
            </a:p>
          </p:txBody>
        </p:sp>
        <p:sp>
          <p:nvSpPr>
            <p:cNvPr id="666640" name="Rectangle 19"/>
            <p:cNvSpPr>
              <a:spLocks noChangeArrowheads="1"/>
            </p:cNvSpPr>
            <p:nvPr/>
          </p:nvSpPr>
          <p:spPr bwMode="auto">
            <a:xfrm>
              <a:off x="6520544" y="4268080"/>
              <a:ext cx="4241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i="1">
                  <a:solidFill>
                    <a:srgbClr val="FFFFFF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</a:t>
              </a:r>
              <a:r>
                <a:rPr lang="en-US" altLang="zh-CN" sz="1600" baseline="-25000">
                  <a:solidFill>
                    <a:srgbClr val="FFFFFF"/>
                  </a:solidFill>
                  <a:ea typeface="宋体" panose="02010600030101010101" pitchFamily="2" charset="-122"/>
                </a:rPr>
                <a:t>2</a:t>
              </a:r>
              <a:endParaRPr lang="en-US" altLang="zh-CN" sz="16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9001126" y="4543426"/>
            <a:ext cx="595313" cy="384175"/>
            <a:chOff x="7476909" y="4543232"/>
            <a:chExt cx="595427" cy="385073"/>
          </a:xfrm>
        </p:grpSpPr>
        <p:sp>
          <p:nvSpPr>
            <p:cNvPr id="19" name="Oval 18"/>
            <p:cNvSpPr/>
            <p:nvPr/>
          </p:nvSpPr>
          <p:spPr>
            <a:xfrm>
              <a:off x="7535658" y="4543232"/>
              <a:ext cx="114322" cy="114567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CC"/>
                </a:solidFill>
              </a:endParaRPr>
            </a:p>
          </p:txBody>
        </p:sp>
        <p:sp>
          <p:nvSpPr>
            <p:cNvPr id="666638" name="Rectangle 20"/>
            <p:cNvSpPr>
              <a:spLocks noChangeArrowheads="1"/>
            </p:cNvSpPr>
            <p:nvPr/>
          </p:nvSpPr>
          <p:spPr bwMode="auto">
            <a:xfrm>
              <a:off x="7476909" y="4589751"/>
              <a:ext cx="59542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i="1">
                  <a:solidFill>
                    <a:srgbClr val="FFFFFF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</a:t>
              </a:r>
              <a:r>
                <a:rPr lang="en-US" altLang="zh-CN" sz="1600" baseline="-25000">
                  <a:solidFill>
                    <a:srgbClr val="FFFFFF"/>
                  </a:solidFill>
                  <a:ea typeface="宋体" panose="02010600030101010101" pitchFamily="2" charset="-122"/>
                </a:rPr>
                <a:t>1</a:t>
              </a:r>
              <a:endParaRPr lang="en-US" altLang="zh-CN" sz="16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872538" y="4146551"/>
            <a:ext cx="514350" cy="1304925"/>
            <a:chOff x="7349177" y="4145791"/>
            <a:chExt cx="514032" cy="1305313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7587155" y="4145791"/>
              <a:ext cx="0" cy="998835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6636" name="Rectangle 24"/>
            <p:cNvSpPr>
              <a:spLocks noChangeArrowheads="1"/>
            </p:cNvSpPr>
            <p:nvPr/>
          </p:nvSpPr>
          <p:spPr bwMode="auto">
            <a:xfrm>
              <a:off x="7349177" y="5112550"/>
              <a:ext cx="51403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i="1">
                  <a:solidFill>
                    <a:srgbClr val="FFFFFF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lang="en-US" altLang="zh-CN" sz="1600" baseline="-25000">
                  <a:solidFill>
                    <a:srgbClr val="FFFFFF"/>
                  </a:solidFill>
                  <a:ea typeface="宋体" panose="02010600030101010101" pitchFamily="2" charset="-122"/>
                </a:rPr>
                <a:t>1</a:t>
              </a:r>
              <a:endParaRPr lang="en-US" altLang="zh-CN" sz="16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12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Examples of Rejection Sampling</a:t>
            </a:r>
          </a:p>
        </p:txBody>
      </p:sp>
      <p:sp>
        <p:nvSpPr>
          <p:cNvPr id="667651" name="Content Placeholder 2"/>
          <p:cNvSpPr>
            <a:spLocks noGrp="1"/>
          </p:cNvSpPr>
          <p:nvPr>
            <p:ph idx="1"/>
          </p:nvPr>
        </p:nvSpPr>
        <p:spPr>
          <a:xfrm>
            <a:off x="2286000" y="1328739"/>
            <a:ext cx="7772400" cy="1589087"/>
          </a:xfrm>
        </p:spPr>
        <p:txBody>
          <a:bodyPr>
            <a:normAutofit lnSpcReduction="1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Uniformly sample a disk (embedded in a unit square) by rejection sampling.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(Result IS uniform but “clumpy” in undesirable ways. Recall stratified sampling discussion.)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6571EABD-ABD1-43A3-A673-DC36A3E7FD3B}" type="slidenum">
              <a:rPr lang="en-US" altLang="zh-CN" sz="1400">
                <a:solidFill>
                  <a:schemeClr val="tx1"/>
                </a:solidFill>
              </a:rPr>
              <a:pPr/>
              <a:t>26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67653" name="Rectangle 5"/>
          <p:cNvSpPr>
            <a:spLocks noChangeArrowheads="1"/>
          </p:cNvSpPr>
          <p:nvPr/>
        </p:nvSpPr>
        <p:spPr bwMode="auto">
          <a:xfrm>
            <a:off x="4724400" y="3211513"/>
            <a:ext cx="2743200" cy="274320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667654" name="Oval 4"/>
          <p:cNvSpPr>
            <a:spLocks noChangeAspect="1"/>
          </p:cNvSpPr>
          <p:nvPr/>
        </p:nvSpPr>
        <p:spPr bwMode="auto">
          <a:xfrm>
            <a:off x="4724400" y="3211513"/>
            <a:ext cx="2743200" cy="274320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5149851" y="3709989"/>
            <a:ext cx="92075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5668964" y="3619501"/>
            <a:ext cx="90487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4724401" y="3924300"/>
            <a:ext cx="92075" cy="9048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5607051" y="4167189"/>
            <a:ext cx="92075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6888164" y="3521075"/>
            <a:ext cx="90487" cy="9048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5167314" y="4259264"/>
            <a:ext cx="92075" cy="9048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5713414" y="4087814"/>
            <a:ext cx="92075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5227639" y="4722814"/>
            <a:ext cx="90487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6842125" y="4678364"/>
            <a:ext cx="90488" cy="9048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5805489" y="5229226"/>
            <a:ext cx="92075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6319839" y="4305300"/>
            <a:ext cx="92075" cy="9048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6415089" y="5497514"/>
            <a:ext cx="92075" cy="9048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7237414" y="5497514"/>
            <a:ext cx="92075" cy="9048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4816475" y="5397501"/>
            <a:ext cx="90488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7283451" y="5843589"/>
            <a:ext cx="92075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5902326" y="5451476"/>
            <a:ext cx="92075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5668964" y="4640264"/>
            <a:ext cx="90487" cy="9048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6096001" y="4765676"/>
            <a:ext cx="92075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5607051" y="4167189"/>
            <a:ext cx="92075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7232650" y="3611564"/>
            <a:ext cx="90488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7050089" y="4938714"/>
            <a:ext cx="92075" cy="9048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6884989" y="4043364"/>
            <a:ext cx="90487" cy="9048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6500814" y="4349751"/>
            <a:ext cx="92075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4738689" y="5075239"/>
            <a:ext cx="90487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6145214" y="3498850"/>
            <a:ext cx="92075" cy="9048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5272089" y="5443539"/>
            <a:ext cx="92075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6673851" y="3221039"/>
            <a:ext cx="92075" cy="9048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5856289" y="3665539"/>
            <a:ext cx="92075" cy="920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0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8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Title 6"/>
          <p:cNvSpPr>
            <a:spLocks noGrp="1"/>
          </p:cNvSpPr>
          <p:nvPr>
            <p:ph type="title"/>
          </p:nvPr>
        </p:nvSpPr>
        <p:spPr>
          <a:xfrm>
            <a:off x="2209800" y="-104775"/>
            <a:ext cx="77724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Direct Approach to Disk Sampling</a:t>
            </a:r>
          </a:p>
        </p:txBody>
      </p:sp>
      <p:sp>
        <p:nvSpPr>
          <p:cNvPr id="668675" name="Content Placeholder 7"/>
          <p:cNvSpPr>
            <a:spLocks noGrp="1"/>
          </p:cNvSpPr>
          <p:nvPr>
            <p:ph idx="1"/>
          </p:nvPr>
        </p:nvSpPr>
        <p:spPr>
          <a:xfrm>
            <a:off x="1893889" y="892176"/>
            <a:ext cx="8556625" cy="25368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Compute samples </a:t>
            </a:r>
            <a:r>
              <a:rPr lang="en-US" altLang="zh-CN" i="1" smtClean="0">
                <a:ea typeface="宋体" panose="02010600030101010101" pitchFamily="2" charset="-122"/>
              </a:rPr>
              <a:t>uniformly</a:t>
            </a:r>
            <a:r>
              <a:rPr lang="en-US" altLang="zh-CN" smtClean="0">
                <a:ea typeface="宋体" panose="02010600030101010101" pitchFamily="2" charset="-122"/>
              </a:rPr>
              <a:t> over a unit disk in </a:t>
            </a:r>
            <a:r>
              <a:rPr lang="en-US" altLang="zh-CN" i="1" smtClean="0">
                <a:ea typeface="宋体" panose="02010600030101010101" pitchFamily="2" charset="-122"/>
              </a:rPr>
              <a:t>polar</a:t>
            </a:r>
            <a:r>
              <a:rPr lang="en-US" altLang="zh-CN" smtClean="0">
                <a:ea typeface="宋体" panose="02010600030101010101" pitchFamily="2" charset="-122"/>
              </a:rPr>
              <a:t> coordinates.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An obvious sampling strategy is                           but this causes samples to “clump” toward the disk center (a).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Without proof, a good uniform sampling function for the unit disk is (b): 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(The       counteracts the disk “clumping”.)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6BE1133-8318-4729-B71B-0BB1A55D79B7}" type="slidenum">
              <a:rPr lang="en-US" altLang="zh-CN" sz="1400">
                <a:solidFill>
                  <a:schemeClr val="tx1"/>
                </a:solidFill>
              </a:rPr>
              <a:pPr/>
              <a:t>27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68677" name="Object 8"/>
          <p:cNvGraphicFramePr>
            <a:graphicFrameLocks noChangeAspect="1"/>
          </p:cNvGraphicFramePr>
          <p:nvPr/>
        </p:nvGraphicFramePr>
        <p:xfrm>
          <a:off x="3702051" y="2541589"/>
          <a:ext cx="21177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Equation" r:id="rId3" imgW="1167893" imgH="253890" progId="Equation.3">
                  <p:embed/>
                </p:oleObj>
              </mc:Choice>
              <mc:Fallback>
                <p:oleObj name="Equation" r:id="rId3" imgW="1167893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702051" y="2541589"/>
                        <a:ext cx="211772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78" name="Object 9"/>
          <p:cNvGraphicFramePr>
            <a:graphicFrameLocks noChangeAspect="1"/>
          </p:cNvGraphicFramePr>
          <p:nvPr/>
        </p:nvGraphicFramePr>
        <p:xfrm>
          <a:off x="2874964" y="2955925"/>
          <a:ext cx="5302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Equation" r:id="rId5" imgW="291973" imgH="253890" progId="Equation.3">
                  <p:embed/>
                </p:oleObj>
              </mc:Choice>
              <mc:Fallback>
                <p:oleObj name="Equation" r:id="rId5" imgW="291973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874964" y="2955925"/>
                        <a:ext cx="5302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79" name="Object 10"/>
          <p:cNvGraphicFramePr>
            <a:graphicFrameLocks noChangeAspect="1"/>
          </p:cNvGraphicFramePr>
          <p:nvPr/>
        </p:nvGraphicFramePr>
        <p:xfrm>
          <a:off x="6318251" y="1409700"/>
          <a:ext cx="19335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Equation" r:id="rId7" imgW="1066337" imgH="215806" progId="Equation.3">
                  <p:embed/>
                </p:oleObj>
              </mc:Choice>
              <mc:Fallback>
                <p:oleObj name="Equation" r:id="rId7" imgW="106633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318251" y="1409700"/>
                        <a:ext cx="19335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8680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3422651"/>
            <a:ext cx="6000750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68681" name="Object 12"/>
          <p:cNvGraphicFramePr>
            <a:graphicFrameLocks noChangeAspect="1"/>
          </p:cNvGraphicFramePr>
          <p:nvPr/>
        </p:nvGraphicFramePr>
        <p:xfrm>
          <a:off x="3541714" y="6399214"/>
          <a:ext cx="19335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Equation" r:id="rId10" imgW="1066337" imgH="215806" progId="Equation.3">
                  <p:embed/>
                </p:oleObj>
              </mc:Choice>
              <mc:Fallback>
                <p:oleObj name="Equation" r:id="rId10" imgW="106633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541714" y="6399214"/>
                        <a:ext cx="1933575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82" name="Object 13"/>
          <p:cNvGraphicFramePr>
            <a:graphicFrameLocks noChangeAspect="1"/>
          </p:cNvGraphicFramePr>
          <p:nvPr/>
        </p:nvGraphicFramePr>
        <p:xfrm>
          <a:off x="6662739" y="6399214"/>
          <a:ext cx="21177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Equation" r:id="rId11" imgW="1167893" imgH="253890" progId="Equation.3">
                  <p:embed/>
                </p:oleObj>
              </mc:Choice>
              <mc:Fallback>
                <p:oleObj name="Equation" r:id="rId11" imgW="1167893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662739" y="6399214"/>
                        <a:ext cx="211772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83" name="TextBox 14"/>
          <p:cNvSpPr txBox="1">
            <a:spLocks noChangeArrowheads="1"/>
          </p:cNvSpPr>
          <p:nvPr/>
        </p:nvSpPr>
        <p:spPr bwMode="auto">
          <a:xfrm>
            <a:off x="3095626" y="5876925"/>
            <a:ext cx="511175" cy="4460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(a)</a:t>
            </a:r>
          </a:p>
        </p:txBody>
      </p:sp>
      <p:sp>
        <p:nvSpPr>
          <p:cNvPr id="668684" name="TextBox 15"/>
          <p:cNvSpPr txBox="1">
            <a:spLocks noChangeArrowheads="1"/>
          </p:cNvSpPr>
          <p:nvPr/>
        </p:nvSpPr>
        <p:spPr bwMode="auto">
          <a:xfrm>
            <a:off x="6230938" y="5876925"/>
            <a:ext cx="527050" cy="4460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45288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1" y="101600"/>
            <a:ext cx="8958263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Integration: Sampling over a Hemisphere</a:t>
            </a:r>
          </a:p>
        </p:txBody>
      </p:sp>
      <p:sp>
        <p:nvSpPr>
          <p:cNvPr id="121865" name="Slide Number Placeholder 1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6F1FA411-C982-421C-BAE2-5DE17FF9075E}" type="slidenum">
              <a:rPr lang="en-US" altLang="zh-CN" sz="1400">
                <a:solidFill>
                  <a:schemeClr val="tx1"/>
                </a:solidFill>
              </a:rPr>
              <a:pPr/>
              <a:t>28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69700" name="Rectangle 3"/>
          <p:cNvSpPr txBox="1">
            <a:spLocks noChangeArrowheads="1"/>
          </p:cNvSpPr>
          <p:nvPr/>
        </p:nvSpPr>
        <p:spPr bwMode="auto">
          <a:xfrm>
            <a:off x="1817689" y="1393826"/>
            <a:ext cx="8740775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We need to sample irradiance due to a light source over a hemisphere: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How to do this?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69701" name="Object 6"/>
          <p:cNvGraphicFramePr>
            <a:graphicFrameLocks noChangeAspect="1"/>
          </p:cNvGraphicFramePr>
          <p:nvPr/>
        </p:nvGraphicFramePr>
        <p:xfrm>
          <a:off x="4194175" y="2511425"/>
          <a:ext cx="3290888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Equation" r:id="rId3" imgW="1816100" imgH="1117600" progId="Equation.3">
                  <p:embed/>
                </p:oleObj>
              </mc:Choice>
              <mc:Fallback>
                <p:oleObj name="Equation" r:id="rId3" imgW="1816100" imgH="1117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194175" y="2511425"/>
                        <a:ext cx="3290888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8104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1" y="101600"/>
            <a:ext cx="8958263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Sampling over Spheres and Hemispheres</a:t>
            </a:r>
          </a:p>
        </p:txBody>
      </p:sp>
      <p:sp>
        <p:nvSpPr>
          <p:cNvPr id="121865" name="Slide Number Placeholder 1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2E03B76-1D93-4DF8-81D3-5A3FE154470B}" type="slidenum">
              <a:rPr lang="en-US" altLang="zh-CN" sz="1400">
                <a:solidFill>
                  <a:schemeClr val="tx1"/>
                </a:solidFill>
              </a:rPr>
              <a:pPr/>
              <a:t>29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70724" name="Rectangle 3"/>
          <p:cNvSpPr txBox="1">
            <a:spLocks noChangeArrowheads="1"/>
          </p:cNvSpPr>
          <p:nvPr/>
        </p:nvSpPr>
        <p:spPr bwMode="auto">
          <a:xfrm>
            <a:off x="1817689" y="1393826"/>
            <a:ext cx="8740775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Uniform direction samples over a complete sphere: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And uniform samples over a hemisphere: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70725" name="Object 6"/>
          <p:cNvGraphicFramePr>
            <a:graphicFrameLocks noChangeAspect="1"/>
          </p:cNvGraphicFramePr>
          <p:nvPr/>
        </p:nvGraphicFramePr>
        <p:xfrm>
          <a:off x="3194051" y="2001839"/>
          <a:ext cx="5224463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Equation" r:id="rId3" imgW="2882900" imgH="812800" progId="Equation.3">
                  <p:embed/>
                </p:oleObj>
              </mc:Choice>
              <mc:Fallback>
                <p:oleObj name="Equation" r:id="rId3" imgW="28829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194051" y="2001839"/>
                        <a:ext cx="5224463" cy="1347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0726" name="Object 1"/>
          <p:cNvGraphicFramePr>
            <a:graphicFrameLocks noChangeAspect="1"/>
          </p:cNvGraphicFramePr>
          <p:nvPr/>
        </p:nvGraphicFramePr>
        <p:xfrm>
          <a:off x="3194050" y="4821238"/>
          <a:ext cx="386715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Equation" r:id="rId5" imgW="2133600" imgH="812800" progId="Equation.3">
                  <p:embed/>
                </p:oleObj>
              </mc:Choice>
              <mc:Fallback>
                <p:oleObj name="Equation" r:id="rId5" imgW="21336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194050" y="4821238"/>
                        <a:ext cx="3867150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708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101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SimSun" panose="02010600030101010101" pitchFamily="2" charset="-122"/>
              </a:rPr>
              <a:t>Algorithm for Required Vectors and P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774700"/>
            <a:ext cx="7772400" cy="57150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en-US" altLang="zh-CN" smtClean="0">
                <a:ea typeface="SimSun" panose="02010600030101010101" pitchFamily="2" charset="-122"/>
              </a:rPr>
              <a:t>A 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 C  U                      (be sure this is well defined)</a:t>
            </a:r>
          </a:p>
          <a:p>
            <a:pPr>
              <a:spcBef>
                <a:spcPct val="0"/>
              </a:spcBef>
            </a:pPr>
            <a:r>
              <a:rPr lang="en-US" altLang="zh-CN" smtClean="0">
                <a:ea typeface="SimSun" panose="02010600030101010101" pitchFamily="2" charset="-122"/>
              </a:rPr>
              <a:t>B 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 A  C                      (B is now in the correct plane)</a:t>
            </a:r>
          </a:p>
          <a:p>
            <a:pPr>
              <a:spcBef>
                <a:spcPct val="0"/>
              </a:spcBef>
            </a:pP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M  E  C                      (now have midpoint of screen)</a:t>
            </a:r>
          </a:p>
          <a:p>
            <a:pPr>
              <a:spcBef>
                <a:spcPct val="0"/>
              </a:spcBef>
            </a:pPr>
            <a:r>
              <a:rPr lang="en-US" altLang="zh-CN" smtClean="0">
                <a:ea typeface="SimSun" panose="02010600030101010101" pitchFamily="2" charset="-122"/>
              </a:rPr>
              <a:t>H 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 (A </a:t>
            </a:r>
            <a:r>
              <a:rPr lang="en-US" altLang="zh-CN" smtClean="0">
                <a:ea typeface="SimSun" panose="02010600030101010101" pitchFamily="2" charset="-122"/>
                <a:cs typeface="Times New Roman" panose="02020603050405020304" pitchFamily="18" charset="0"/>
              </a:rPr>
              <a:t>|C|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 tan </a:t>
            </a:r>
            <a:r>
              <a:rPr lang="en-US" altLang="zh-CN" smtClean="0">
                <a:ea typeface="SimSun" panose="02010600030101010101" pitchFamily="2" charset="-122"/>
                <a:cs typeface="Times New Roman" panose="02020603050405020304" pitchFamily="18" charset="0"/>
              </a:rPr>
              <a:t>θ) / |A|     (rescale A to H)</a:t>
            </a:r>
            <a:endParaRPr lang="en-US" altLang="zh-CN" smtClean="0">
              <a:ea typeface="SimSun" panose="02010600030101010101" pitchFamily="2" charset="-122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</a:pPr>
            <a:r>
              <a:rPr lang="en-US" altLang="zh-CN" smtClean="0">
                <a:ea typeface="SimSun" panose="02010600030101010101" pitchFamily="2" charset="-122"/>
              </a:rPr>
              <a:t>V 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 (B </a:t>
            </a:r>
            <a:r>
              <a:rPr lang="en-US" altLang="zh-CN" smtClean="0">
                <a:ea typeface="SimSun" panose="02010600030101010101" pitchFamily="2" charset="-122"/>
                <a:cs typeface="Times New Roman" panose="02020603050405020304" pitchFamily="18" charset="0"/>
              </a:rPr>
              <a:t>|C|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 tan </a:t>
            </a:r>
            <a:r>
              <a:rPr lang="en-US" altLang="zh-CN" smtClean="0">
                <a:ea typeface="SimSun" panose="02010600030101010101" pitchFamily="2" charset="-122"/>
                <a:cs typeface="Times New Roman" panose="02020603050405020304" pitchFamily="18" charset="0"/>
              </a:rPr>
              <a:t>φ) / |B|     (rescale B to V)</a:t>
            </a:r>
          </a:p>
          <a:p>
            <a:pPr>
              <a:spcBef>
                <a:spcPct val="0"/>
              </a:spcBef>
            </a:pPr>
            <a:endParaRPr lang="en-US" altLang="zh-CN" smtClean="0">
              <a:ea typeface="SimSun" panose="02010600030101010101" pitchFamily="2" charset="-122"/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Given the origin M as shown, any point in NDC is (s</a:t>
            </a:r>
            <a:r>
              <a:rPr lang="en-US" altLang="zh-CN" baseline="-25000" smtClean="0">
                <a:ea typeface="SimSun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, s</a:t>
            </a:r>
            <a:r>
              <a:rPr lang="en-US" altLang="zh-CN" baseline="-25000" smtClean="0">
                <a:ea typeface="SimSun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)        [0  s</a:t>
            </a:r>
            <a:r>
              <a:rPr lang="en-US" altLang="zh-CN" baseline="-25000" smtClean="0">
                <a:ea typeface="SimSun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  1; 0  s</a:t>
            </a:r>
            <a:r>
              <a:rPr lang="en-US" altLang="zh-CN" baseline="-25000" smtClean="0">
                <a:ea typeface="SimSun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  1)]</a:t>
            </a:r>
          </a:p>
          <a:p>
            <a:pPr>
              <a:buFontTx/>
              <a:buNone/>
            </a:pP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E.g., if frame buffer is 320 pixels wide by 240 pixels high, then (50, 75) would map to (s</a:t>
            </a:r>
            <a:r>
              <a:rPr lang="en-US" altLang="zh-CN" baseline="-25000" smtClean="0">
                <a:ea typeface="SimSun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, s</a:t>
            </a:r>
            <a:r>
              <a:rPr lang="en-US" altLang="zh-CN" baseline="-25000" smtClean="0">
                <a:ea typeface="SimSun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) = (50/319, 75/239).</a:t>
            </a:r>
          </a:p>
          <a:p>
            <a:pPr>
              <a:buFontTx/>
              <a:buNone/>
            </a:pP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		P  M  (2s</a:t>
            </a:r>
            <a:r>
              <a:rPr lang="en-US" altLang="zh-CN" baseline="-25000" smtClean="0">
                <a:ea typeface="SimSun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  1) H  (2s</a:t>
            </a:r>
            <a:r>
              <a:rPr lang="en-US" altLang="zh-CN" baseline="-25000" smtClean="0">
                <a:ea typeface="SimSun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  1) V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mtClean="0">
                <a:ea typeface="SimSun" panose="02010600030101010101" pitchFamily="2" charset="-122"/>
              </a:rPr>
              <a:t>The ray equation is thus: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mtClean="0">
                <a:ea typeface="SimSun" panose="02010600030101010101" pitchFamily="2" charset="-122"/>
              </a:rPr>
              <a:t>		R 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 E  t(P  E) / </a:t>
            </a:r>
            <a:r>
              <a:rPr lang="en-US" altLang="zh-CN" smtClean="0">
                <a:ea typeface="SimSun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P  E</a:t>
            </a:r>
            <a:r>
              <a:rPr lang="en-US" altLang="zh-CN" smtClean="0">
                <a:ea typeface="SimSun" panose="02010600030101010101" pitchFamily="2" charset="-122"/>
                <a:cs typeface="Times New Roman" panose="02020603050405020304" pitchFamily="18" charset="0"/>
              </a:rPr>
              <a:t>| </a:t>
            </a:r>
          </a:p>
          <a:p>
            <a:pPr>
              <a:spcBef>
                <a:spcPct val="0"/>
              </a:spcBef>
            </a:pPr>
            <a:r>
              <a:rPr lang="en-US" altLang="zh-CN" smtClean="0">
                <a:ea typeface="SimSun" panose="02010600030101010101" pitchFamily="2" charset="-122"/>
                <a:cs typeface="Times New Roman" panose="02020603050405020304" pitchFamily="18" charset="0"/>
              </a:rPr>
              <a:t>(ray direction D is normalized </a:t>
            </a: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P  E)</a:t>
            </a:r>
          </a:p>
          <a:p>
            <a:pPr>
              <a:spcBef>
                <a:spcPct val="0"/>
              </a:spcBef>
            </a:pPr>
            <a:r>
              <a:rPr lang="en-US" altLang="zh-CN" smtClean="0">
                <a:ea typeface="SimSun" panose="02010600030101010101" pitchFamily="2" charset="-122"/>
                <a:sym typeface="Symbol" panose="05050102010706020507" pitchFamily="18" charset="2"/>
              </a:rPr>
              <a:t>So just iterate this for each pixel (integer) coordinate pair.</a:t>
            </a:r>
          </a:p>
          <a:p>
            <a:endParaRPr lang="en-US" altLang="zh-CN" smtClean="0">
              <a:ea typeface="SimSun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1232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B0158229-0553-46EE-9AC5-59C7FE648EF1}" type="slidenum">
              <a:rPr lang="en-US" altLang="zh-CN" sz="1400">
                <a:solidFill>
                  <a:schemeClr val="tx1"/>
                </a:solidFill>
              </a:rPr>
              <a:pPr/>
              <a:t>3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5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Sampling 2D Piecewise-Constant Functions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(Used for texture maps and environment maps)</a:t>
            </a:r>
          </a:p>
        </p:txBody>
      </p:sp>
      <p:sp>
        <p:nvSpPr>
          <p:cNvPr id="671747" name="Content Placeholder 10"/>
          <p:cNvSpPr>
            <a:spLocks noGrp="1"/>
          </p:cNvSpPr>
          <p:nvPr>
            <p:ph sz="half" idx="2"/>
          </p:nvPr>
        </p:nvSpPr>
        <p:spPr>
          <a:xfrm>
            <a:off x="5573714" y="1524000"/>
            <a:ext cx="5094287" cy="5334000"/>
          </a:xfrm>
        </p:spPr>
        <p:txBody>
          <a:bodyPr/>
          <a:lstStyle/>
          <a:p>
            <a:r>
              <a:rPr lang="en-US" altLang="zh-CN" sz="2300">
                <a:ea typeface="宋体" panose="02010600030101010101" pitchFamily="2" charset="-122"/>
              </a:rPr>
              <a:t>(a) The original HDR environment map [</a:t>
            </a:r>
            <a:r>
              <a:rPr lang="en-US" altLang="zh-CN" sz="2300" i="1">
                <a:ea typeface="宋体" panose="02010600030101010101" pitchFamily="2" charset="-122"/>
              </a:rPr>
              <a:t>u</a:t>
            </a:r>
            <a:r>
              <a:rPr lang="en-US" altLang="zh-CN" sz="2300">
                <a:ea typeface="宋体" panose="02010600030101010101" pitchFamily="2" charset="-122"/>
              </a:rPr>
              <a:t>,</a:t>
            </a:r>
            <a:r>
              <a:rPr lang="en-US" altLang="zh-CN" sz="2300" i="1">
                <a:ea typeface="宋体" panose="02010600030101010101" pitchFamily="2" charset="-122"/>
              </a:rPr>
              <a:t>v</a:t>
            </a:r>
            <a:r>
              <a:rPr lang="en-US" altLang="zh-CN" sz="2300">
                <a:ea typeface="宋体" panose="02010600030101010101" pitchFamily="2" charset="-122"/>
              </a:rPr>
              <a:t>].</a:t>
            </a:r>
          </a:p>
          <a:p>
            <a:r>
              <a:rPr lang="en-US" altLang="zh-CN" sz="2300">
                <a:ea typeface="宋体" panose="02010600030101010101" pitchFamily="2" charset="-122"/>
              </a:rPr>
              <a:t>(b) A low-resolution version of the row-wise [</a:t>
            </a:r>
            <a:r>
              <a:rPr lang="en-US" altLang="zh-CN" sz="2300" i="1">
                <a:ea typeface="宋体" panose="02010600030101010101" pitchFamily="2" charset="-122"/>
              </a:rPr>
              <a:t>v</a:t>
            </a:r>
            <a:r>
              <a:rPr lang="en-US" altLang="zh-CN" sz="2300">
                <a:ea typeface="宋体" panose="02010600030101010101" pitchFamily="2" charset="-122"/>
              </a:rPr>
              <a:t>] density function.</a:t>
            </a:r>
          </a:p>
          <a:p>
            <a:r>
              <a:rPr lang="en-US" altLang="zh-CN" sz="2300">
                <a:ea typeface="宋体" panose="02010600030101010101" pitchFamily="2" charset="-122"/>
              </a:rPr>
              <a:t>(c) The piece-wise constant distributions for rows of the image.</a:t>
            </a:r>
          </a:p>
          <a:p>
            <a:r>
              <a:rPr lang="en-US" altLang="zh-CN" sz="2300">
                <a:ea typeface="宋体" panose="02010600030101010101" pitchFamily="2" charset="-122"/>
              </a:rPr>
              <a:t>First (b) is used to select a row [</a:t>
            </a:r>
            <a:r>
              <a:rPr lang="en-US" altLang="zh-CN" sz="2300" i="1">
                <a:ea typeface="宋体" panose="02010600030101010101" pitchFamily="2" charset="-122"/>
              </a:rPr>
              <a:t>v</a:t>
            </a:r>
            <a:r>
              <a:rPr lang="en-US" altLang="zh-CN" sz="2300">
                <a:ea typeface="宋体" panose="02010600030101010101" pitchFamily="2" charset="-122"/>
              </a:rPr>
              <a:t>] of the image to sample. Rows with bright pixels are more likely to be sampled.</a:t>
            </a:r>
          </a:p>
          <a:p>
            <a:r>
              <a:rPr lang="en-US" altLang="zh-CN" sz="2300">
                <a:ea typeface="宋体" panose="02010600030101010101" pitchFamily="2" charset="-122"/>
              </a:rPr>
              <a:t>Then, given a row, a value </a:t>
            </a:r>
            <a:r>
              <a:rPr lang="en-US" altLang="zh-CN" sz="2300" i="1">
                <a:ea typeface="宋体" panose="02010600030101010101" pitchFamily="2" charset="-122"/>
              </a:rPr>
              <a:t>u</a:t>
            </a:r>
            <a:r>
              <a:rPr lang="en-US" altLang="zh-CN" sz="2300">
                <a:ea typeface="宋体" panose="02010600030101010101" pitchFamily="2" charset="-122"/>
              </a:rPr>
              <a:t> is sampled from that row’s 1D distribution. </a:t>
            </a:r>
          </a:p>
          <a:p>
            <a:r>
              <a:rPr lang="en-US" altLang="zh-CN" sz="2300">
                <a:ea typeface="宋体" panose="02010600030101010101" pitchFamily="2" charset="-122"/>
              </a:rPr>
              <a:t>(HDR map from Paul Debevec.)</a:t>
            </a:r>
          </a:p>
          <a:p>
            <a:endParaRPr lang="en-US" altLang="zh-CN" sz="2300">
              <a:ea typeface="宋体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E4F2800-D718-4AFB-8450-A9F069579516}" type="slidenum">
              <a:rPr lang="en-US" altLang="zh-CN" sz="1400">
                <a:solidFill>
                  <a:schemeClr val="tx1"/>
                </a:solidFill>
              </a:rPr>
              <a:pPr/>
              <a:t>30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pic>
        <p:nvPicPr>
          <p:cNvPr id="6717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9" y="1628776"/>
            <a:ext cx="4014787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7A5C"/>
                  </a:outerShdw>
                </a:effectLst>
              </a14:hiddenEffects>
            </a:ext>
          </a:extLst>
        </p:spPr>
      </p:pic>
      <p:sp>
        <p:nvSpPr>
          <p:cNvPr id="671750" name="TextBox 12"/>
          <p:cNvSpPr txBox="1">
            <a:spLocks noChangeArrowheads="1"/>
          </p:cNvSpPr>
          <p:nvPr/>
        </p:nvSpPr>
        <p:spPr bwMode="auto">
          <a:xfrm>
            <a:off x="1652588" y="3543301"/>
            <a:ext cx="356188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bg1"/>
                </a:solidFill>
                <a:ea typeface="宋体" panose="02010600030101010101" pitchFamily="2" charset="-122"/>
              </a:rPr>
              <a:t>(a)</a:t>
            </a:r>
          </a:p>
        </p:txBody>
      </p:sp>
      <p:sp>
        <p:nvSpPr>
          <p:cNvPr id="671751" name="TextBox 13"/>
          <p:cNvSpPr txBox="1">
            <a:spLocks noChangeArrowheads="1"/>
          </p:cNvSpPr>
          <p:nvPr/>
        </p:nvSpPr>
        <p:spPr bwMode="auto">
          <a:xfrm>
            <a:off x="1557339" y="5630864"/>
            <a:ext cx="543739" cy="24622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ea typeface="宋体" panose="02010600030101010101" pitchFamily="2" charset="-122"/>
              </a:rPr>
              <a:t>(b)  (c)</a:t>
            </a:r>
          </a:p>
        </p:txBody>
      </p:sp>
      <p:sp>
        <p:nvSpPr>
          <p:cNvPr id="671752" name="TextBox 14"/>
          <p:cNvSpPr txBox="1">
            <a:spLocks noChangeArrowheads="1"/>
          </p:cNvSpPr>
          <p:nvPr/>
        </p:nvSpPr>
        <p:spPr bwMode="auto">
          <a:xfrm>
            <a:off x="2101850" y="3549651"/>
            <a:ext cx="413896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200" i="1">
                <a:solidFill>
                  <a:schemeClr val="bg1"/>
                </a:solidFill>
                <a:ea typeface="宋体" panose="02010600030101010101" pitchFamily="2" charset="-122"/>
              </a:rPr>
              <a:t>u</a:t>
            </a:r>
            <a:r>
              <a:rPr lang="en-US" altLang="zh-CN" sz="1200">
                <a:solidFill>
                  <a:schemeClr val="bg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endParaRPr lang="en-US" altLang="zh-CN" sz="12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671753" name="TextBox 15"/>
          <p:cNvSpPr txBox="1">
            <a:spLocks noChangeArrowheads="1"/>
          </p:cNvSpPr>
          <p:nvPr/>
        </p:nvSpPr>
        <p:spPr bwMode="auto">
          <a:xfrm>
            <a:off x="1560513" y="2927351"/>
            <a:ext cx="277812" cy="461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bg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</a:t>
            </a:r>
          </a:p>
          <a:p>
            <a:pPr eaLnBrk="1" hangingPunct="1"/>
            <a:r>
              <a:rPr lang="en-US" altLang="zh-CN" sz="1200" i="1">
                <a:solidFill>
                  <a:schemeClr val="bg1"/>
                </a:solidFill>
                <a:ea typeface="宋体" panose="02010600030101010101" pitchFamily="2" charset="-122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09794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Back to Monte Carlo Path Tracing</a:t>
            </a:r>
          </a:p>
        </p:txBody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7864" y="1524001"/>
            <a:ext cx="8404225" cy="4754563"/>
          </a:xfrm>
        </p:spPr>
        <p:txBody>
          <a:bodyPr>
            <a:normAutofit lnSpcReduction="10000"/>
          </a:bodyPr>
          <a:lstStyle/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Summary</a:t>
            </a:r>
          </a:p>
          <a:p>
            <a:pPr marL="914400" lvl="1" indent="-457200">
              <a:buFontTx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Choose sample paths according to an appropriate Probability Density Function.</a:t>
            </a:r>
          </a:p>
          <a:p>
            <a:pPr marL="914400" lvl="1" indent="-457200">
              <a:buFontTx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Evaluate function at sample.</a:t>
            </a:r>
          </a:p>
          <a:p>
            <a:pPr marL="914400" lvl="1" indent="-457200">
              <a:buFontTx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Average these appropriately weighted values.</a:t>
            </a:r>
          </a:p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Error            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 smtClean="0">
                <a:ea typeface="宋体" panose="02010600030101010101" pitchFamily="2" charset="-122"/>
              </a:rPr>
              <a:t> slow convergence (twice as good 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 </a:t>
            </a:r>
            <a:r>
              <a:rPr lang="en-US" altLang="zh-CN" smtClean="0">
                <a:ea typeface="宋体" panose="02010600030101010101" pitchFamily="2" charset="-122"/>
              </a:rPr>
              <a:t>need 4 times more samples).</a:t>
            </a:r>
          </a:p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Variance in estimator 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 smtClean="0">
                <a:ea typeface="宋体" panose="02010600030101010101" pitchFamily="2" charset="-122"/>
              </a:rPr>
              <a:t> noise in image.</a:t>
            </a:r>
          </a:p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Good for high dimensional functions.</a:t>
            </a:r>
          </a:p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Theoretically best we can do (good estimator and more samples 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 smtClean="0">
                <a:solidFill>
                  <a:srgbClr val="FFFFCC"/>
                </a:solidFill>
                <a:ea typeface="宋体" panose="02010600030101010101" pitchFamily="2" charset="-122"/>
              </a:rPr>
              <a:t> better image).</a:t>
            </a:r>
            <a:endParaRPr lang="en-US" altLang="zh-CN" smtClean="0">
              <a:ea typeface="宋体" panose="02010600030101010101" pitchFamily="2" charset="-122"/>
            </a:endParaRPr>
          </a:p>
          <a:p>
            <a:pPr marL="533400" indent="-533400"/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22885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B6A84A9-B860-46B9-93FC-48B2DB338DA2}" type="slidenum">
              <a:rPr lang="en-US" altLang="zh-CN" sz="1400">
                <a:solidFill>
                  <a:schemeClr val="tx1"/>
                </a:solidFill>
              </a:rPr>
              <a:pPr/>
              <a:t>31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72773" name="Object 1"/>
          <p:cNvGraphicFramePr>
            <a:graphicFrameLocks noChangeAspect="1"/>
          </p:cNvGraphicFramePr>
          <p:nvPr/>
        </p:nvGraphicFramePr>
        <p:xfrm>
          <a:off x="3303589" y="3635375"/>
          <a:ext cx="7127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Equation" r:id="rId3" imgW="571500" imgH="457200" progId="Equation.3">
                  <p:embed/>
                </p:oleObj>
              </mc:Choice>
              <mc:Fallback>
                <p:oleObj name="Equation" r:id="rId3" imgW="571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303589" y="3635375"/>
                        <a:ext cx="71278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61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001714"/>
            <a:ext cx="4802188" cy="5703887"/>
          </a:xfrm>
        </p:spPr>
        <p:txBody>
          <a:bodyPr>
            <a:normAutofit lnSpcReduction="1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Estimate radiance value as (appropriately chosen and weighted average of (lots of) random paths along rays from eye through [each] pixel.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Compute radiance value for each visible point from Rendering Equation:</a:t>
            </a:r>
          </a:p>
          <a:p>
            <a:pPr marL="822325" lvl="2">
              <a:spcBef>
                <a:spcPct val="0"/>
              </a:spcBef>
            </a:pPr>
            <a:r>
              <a:rPr lang="en-US" altLang="zh-CN" sz="2400">
                <a:ea typeface="宋体" panose="02010600030101010101" pitchFamily="2" charset="-122"/>
              </a:rPr>
              <a:t>	Self Emission</a:t>
            </a:r>
          </a:p>
          <a:p>
            <a:pPr marL="822325" lvl="2">
              <a:spcBef>
                <a:spcPct val="0"/>
              </a:spcBef>
            </a:pPr>
            <a:r>
              <a:rPr lang="en-US" altLang="zh-CN" sz="2400">
                <a:ea typeface="宋体" panose="02010600030101010101" pitchFamily="2" charset="-122"/>
              </a:rPr>
              <a:t>	Direct Illumination (shadow rays)</a:t>
            </a:r>
          </a:p>
          <a:p>
            <a:pPr marL="822325" lvl="2">
              <a:spcBef>
                <a:spcPct val="0"/>
              </a:spcBef>
            </a:pPr>
            <a:r>
              <a:rPr lang="en-US" altLang="zh-CN" sz="2400">
                <a:ea typeface="宋体" panose="02010600030101010101" pitchFamily="2" charset="-122"/>
              </a:rPr>
              <a:t>	Indirect Illumination (Recursive)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Keep lengths of recursive paths manageable – Russian Roulette.</a:t>
            </a:r>
          </a:p>
        </p:txBody>
      </p:sp>
      <p:sp>
        <p:nvSpPr>
          <p:cNvPr id="673796" name="Rectangle 5"/>
          <p:cNvSpPr>
            <a:spLocks noChangeArrowheads="1"/>
          </p:cNvSpPr>
          <p:nvPr/>
        </p:nvSpPr>
        <p:spPr bwMode="auto">
          <a:xfrm>
            <a:off x="1524001" y="3010600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73797" name="Rectangle 6"/>
          <p:cNvSpPr>
            <a:spLocks noChangeArrowheads="1"/>
          </p:cNvSpPr>
          <p:nvPr/>
        </p:nvSpPr>
        <p:spPr bwMode="auto">
          <a:xfrm>
            <a:off x="1524001" y="2982025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73798" name="Rectangle 7"/>
          <p:cNvSpPr>
            <a:spLocks noChangeArrowheads="1"/>
          </p:cNvSpPr>
          <p:nvPr/>
        </p:nvSpPr>
        <p:spPr bwMode="auto">
          <a:xfrm>
            <a:off x="1524001" y="3091562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3912" name="Slide Number Placeholder 9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2C8383A-B0FD-4AB7-8823-47CC5820DA03}" type="slidenum">
              <a:rPr lang="en-US" altLang="zh-CN" sz="1400">
                <a:solidFill>
                  <a:schemeClr val="tx1"/>
                </a:solidFill>
              </a:rPr>
              <a:pPr/>
              <a:t>32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pSp>
        <p:nvGrpSpPr>
          <p:cNvPr id="673800" name="Group 1"/>
          <p:cNvGrpSpPr>
            <a:grpSpLocks/>
          </p:cNvGrpSpPr>
          <p:nvPr/>
        </p:nvGrpSpPr>
        <p:grpSpPr bwMode="auto">
          <a:xfrm>
            <a:off x="6326189" y="1122364"/>
            <a:ext cx="4414837" cy="3368675"/>
            <a:chOff x="4729163" y="2101850"/>
            <a:chExt cx="4414837" cy="3368675"/>
          </a:xfrm>
        </p:grpSpPr>
        <p:pic>
          <p:nvPicPr>
            <p:cNvPr id="673801" name="Picture 9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33" t="-911" r="2110" b="2422"/>
            <a:stretch>
              <a:fillRect/>
            </a:stretch>
          </p:blipFill>
          <p:spPr bwMode="auto">
            <a:xfrm rot="5400000">
              <a:off x="5485607" y="1345406"/>
              <a:ext cx="2901950" cy="4414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7A5C"/>
                    </a:outerShdw>
                  </a:effectLst>
                </a14:hiddenEffects>
              </a:ext>
            </a:extLst>
          </p:spPr>
        </p:pic>
        <p:sp>
          <p:nvSpPr>
            <p:cNvPr id="673802" name="Rectangle 11"/>
            <p:cNvSpPr>
              <a:spLocks noChangeArrowheads="1"/>
            </p:cNvSpPr>
            <p:nvPr/>
          </p:nvSpPr>
          <p:spPr bwMode="auto">
            <a:xfrm>
              <a:off x="5948363" y="5132388"/>
              <a:ext cx="212407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Font typeface="Symbol" panose="05050102010706020507" pitchFamily="18" charset="2"/>
                <a:buNone/>
              </a:pPr>
              <a:r>
                <a:rPr lang="en-US" altLang="zh-CN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Cutler &amp; Durand, MIT</a:t>
              </a:r>
            </a:p>
          </p:txBody>
        </p:sp>
        <p:cxnSp>
          <p:nvCxnSpPr>
            <p:cNvPr id="673803" name="Straight Arrow Connector 2"/>
            <p:cNvCxnSpPr>
              <a:cxnSpLocks noChangeShapeType="1"/>
            </p:cNvCxnSpPr>
            <p:nvPr/>
          </p:nvCxnSpPr>
          <p:spPr bwMode="auto">
            <a:xfrm flipV="1">
              <a:off x="5497513" y="3552825"/>
              <a:ext cx="755650" cy="450850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3804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5497513" y="3584575"/>
              <a:ext cx="944562" cy="452438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3805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5497513" y="3584575"/>
              <a:ext cx="1039812" cy="452438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29949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Title 1"/>
          <p:cNvSpPr>
            <a:spLocks noGrp="1"/>
          </p:cNvSpPr>
          <p:nvPr>
            <p:ph type="title"/>
          </p:nvPr>
        </p:nvSpPr>
        <p:spPr>
          <a:xfrm>
            <a:off x="2209800" y="-161925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More Samples = Higher Cost but Less Noise!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A994F4F-79B7-4D01-A853-73EEF1AD685F}" type="slidenum">
              <a:rPr lang="en-US" altLang="zh-CN" sz="1400">
                <a:solidFill>
                  <a:schemeClr val="tx1"/>
                </a:solidFill>
              </a:rPr>
              <a:pPr/>
              <a:t>33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pic>
        <p:nvPicPr>
          <p:cNvPr id="67482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5" y="728663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482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728663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4822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728663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4823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5" y="3422650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4824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3422650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4825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3422650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4826" name="Content Placeholder 21"/>
          <p:cNvSpPr>
            <a:spLocks noGrp="1"/>
          </p:cNvSpPr>
          <p:nvPr>
            <p:ph idx="1"/>
          </p:nvPr>
        </p:nvSpPr>
        <p:spPr>
          <a:xfrm>
            <a:off x="2297113" y="2633664"/>
            <a:ext cx="7772400" cy="928687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smtClean="0">
                <a:ea typeface="宋体" panose="02010600030101010101" pitchFamily="2" charset="-122"/>
              </a:rPr>
              <a:t>8 samples/pixel         40  samples/pixel        200 samples/pixel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mtClean="0">
                <a:ea typeface="宋体" panose="02010600030101010101" pitchFamily="2" charset="-122"/>
              </a:rPr>
              <a:t>13 sec                        63 sec                          5 min</a:t>
            </a:r>
          </a:p>
        </p:txBody>
      </p:sp>
      <p:sp>
        <p:nvSpPr>
          <p:cNvPr id="674827" name="Content Placeholder 21"/>
          <p:cNvSpPr txBox="1">
            <a:spLocks/>
          </p:cNvSpPr>
          <p:nvPr/>
        </p:nvSpPr>
        <p:spPr bwMode="auto">
          <a:xfrm>
            <a:off x="2273300" y="5338764"/>
            <a:ext cx="788035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1K samples/pixel      5K  samples/pixel        25K samples/pixel</a:t>
            </a:r>
          </a:p>
          <a:p>
            <a:pPr>
              <a:buClr>
                <a:schemeClr val="accent1"/>
              </a:buClr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25 min                       124 min                        10.3 hrs</a:t>
            </a:r>
          </a:p>
        </p:txBody>
      </p:sp>
      <p:sp>
        <p:nvSpPr>
          <p:cNvPr id="674828" name="Rectangle 11"/>
          <p:cNvSpPr>
            <a:spLocks noChangeArrowheads="1"/>
          </p:cNvSpPr>
          <p:nvPr/>
        </p:nvSpPr>
        <p:spPr bwMode="auto">
          <a:xfrm>
            <a:off x="2170114" y="6183314"/>
            <a:ext cx="7851775" cy="338137"/>
          </a:xfrm>
          <a:prstGeom prst="rect">
            <a:avLst/>
          </a:prstGeom>
          <a:noFill/>
          <a:ln w="9525">
            <a:solidFill>
              <a:srgbClr val="F8F8F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2.4 GHz Intel Core 2 Quad CPU using 4 threads. See www.kevinbeason.com/smallpt</a:t>
            </a:r>
          </a:p>
        </p:txBody>
      </p:sp>
    </p:spTree>
    <p:extLst>
      <p:ext uri="{BB962C8B-B14F-4D97-AF65-F5344CB8AC3E}">
        <p14:creationId xmlns:p14="http://schemas.microsoft.com/office/powerpoint/2010/main" val="36254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Evaluating the Radiance Arriving at the Eye</a:t>
            </a:r>
          </a:p>
        </p:txBody>
      </p:sp>
      <p:sp>
        <p:nvSpPr>
          <p:cNvPr id="675843" name="Rectangle 3"/>
          <p:cNvSpPr>
            <a:spLocks noChangeArrowheads="1"/>
          </p:cNvSpPr>
          <p:nvPr/>
        </p:nvSpPr>
        <p:spPr bwMode="auto">
          <a:xfrm>
            <a:off x="1524001" y="3010600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75844" name="Rectangle 5"/>
          <p:cNvSpPr>
            <a:spLocks noChangeArrowheads="1"/>
          </p:cNvSpPr>
          <p:nvPr/>
        </p:nvSpPr>
        <p:spPr bwMode="auto">
          <a:xfrm>
            <a:off x="1524001" y="2982025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75845" name="Rectangle 7"/>
          <p:cNvSpPr>
            <a:spLocks noChangeArrowheads="1"/>
          </p:cNvSpPr>
          <p:nvPr/>
        </p:nvSpPr>
        <p:spPr bwMode="auto">
          <a:xfrm>
            <a:off x="1524001" y="3091562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4942" name="Slide Number Placeholder 1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DF2378F-7AB3-40E2-ACA5-459F50CB075D}" type="slidenum">
              <a:rPr lang="en-US" altLang="zh-CN" sz="1400">
                <a:solidFill>
                  <a:schemeClr val="tx1"/>
                </a:solidFill>
              </a:rPr>
              <a:pPr/>
              <a:t>34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2" name="Freeform 1"/>
          <p:cNvSpPr>
            <a:spLocks/>
          </p:cNvSpPr>
          <p:nvPr/>
        </p:nvSpPr>
        <p:spPr bwMode="auto">
          <a:xfrm>
            <a:off x="1905000" y="1938338"/>
            <a:ext cx="2325688" cy="914400"/>
          </a:xfrm>
          <a:custGeom>
            <a:avLst/>
            <a:gdLst>
              <a:gd name="T0" fmla="*/ 246603 w 3011145"/>
              <a:gd name="T1" fmla="*/ 0 h 914669"/>
              <a:gd name="T2" fmla="*/ 285449 w 3011145"/>
              <a:gd name="T3" fmla="*/ 695140 h 914669"/>
              <a:gd name="T4" fmla="*/ 121427 w 3011145"/>
              <a:gd name="T5" fmla="*/ 662570 h 914669"/>
              <a:gd name="T6" fmla="*/ 10659 w 3011145"/>
              <a:gd name="T7" fmla="*/ 553996 h 914669"/>
              <a:gd name="T8" fmla="*/ 10659 w 3011145"/>
              <a:gd name="T9" fmla="*/ 912289 h 9146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11145" h="914669">
                <a:moveTo>
                  <a:pt x="2520423" y="0"/>
                </a:moveTo>
                <a:cubicBezTo>
                  <a:pt x="2972287" y="154622"/>
                  <a:pt x="3130681" y="586238"/>
                  <a:pt x="2917452" y="696954"/>
                </a:cubicBezTo>
                <a:cubicBezTo>
                  <a:pt x="2704223" y="807670"/>
                  <a:pt x="1709138" y="687883"/>
                  <a:pt x="1241052" y="664297"/>
                </a:cubicBezTo>
                <a:cubicBezTo>
                  <a:pt x="772966" y="640711"/>
                  <a:pt x="297623" y="513711"/>
                  <a:pt x="108937" y="555440"/>
                </a:cubicBezTo>
                <a:cubicBezTo>
                  <a:pt x="-79749" y="597169"/>
                  <a:pt x="14594" y="755919"/>
                  <a:pt x="108937" y="914669"/>
                </a:cubicBezTo>
              </a:path>
            </a:pathLst>
          </a:cu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Freeform 2"/>
          <p:cNvSpPr>
            <a:spLocks/>
          </p:cNvSpPr>
          <p:nvPr/>
        </p:nvSpPr>
        <p:spPr bwMode="auto">
          <a:xfrm>
            <a:off x="2260601" y="3314701"/>
            <a:ext cx="5667375" cy="822325"/>
          </a:xfrm>
          <a:custGeom>
            <a:avLst/>
            <a:gdLst>
              <a:gd name="T0" fmla="*/ 958494 w 7011890"/>
              <a:gd name="T1" fmla="*/ 0 h 685800"/>
              <a:gd name="T2" fmla="*/ 907891 w 7011890"/>
              <a:gd name="T3" fmla="*/ 1952265 h 685800"/>
              <a:gd name="T4" fmla="*/ 645950 w 7011890"/>
              <a:gd name="T5" fmla="*/ 2119608 h 685800"/>
              <a:gd name="T6" fmla="*/ 342337 w 7011890"/>
              <a:gd name="T7" fmla="*/ 1227140 h 685800"/>
              <a:gd name="T8" fmla="*/ 61048 w 7011890"/>
              <a:gd name="T9" fmla="*/ 1282924 h 685800"/>
              <a:gd name="T10" fmla="*/ 221 w 7011890"/>
              <a:gd name="T11" fmla="*/ 2454277 h 685800"/>
              <a:gd name="T12" fmla="*/ 11933 w 7011890"/>
              <a:gd name="T13" fmla="*/ 3514083 h 6858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011890" h="685800">
                <a:moveTo>
                  <a:pt x="7010599" y="0"/>
                </a:moveTo>
                <a:cubicBezTo>
                  <a:pt x="7016042" y="156028"/>
                  <a:pt x="7021485" y="312057"/>
                  <a:pt x="6640485" y="381000"/>
                </a:cubicBezTo>
                <a:cubicBezTo>
                  <a:pt x="6259485" y="449943"/>
                  <a:pt x="5414028" y="437244"/>
                  <a:pt x="4724599" y="413658"/>
                </a:cubicBezTo>
                <a:cubicBezTo>
                  <a:pt x="4035170" y="390072"/>
                  <a:pt x="3216927" y="266700"/>
                  <a:pt x="2503913" y="239486"/>
                </a:cubicBezTo>
                <a:cubicBezTo>
                  <a:pt x="1790899" y="212272"/>
                  <a:pt x="863562" y="210458"/>
                  <a:pt x="446513" y="250372"/>
                </a:cubicBezTo>
                <a:cubicBezTo>
                  <a:pt x="29464" y="290286"/>
                  <a:pt x="17135" y="406400"/>
                  <a:pt x="1619" y="478971"/>
                </a:cubicBezTo>
                <a:cubicBezTo>
                  <a:pt x="-13897" y="551542"/>
                  <a:pt x="87285" y="685800"/>
                  <a:pt x="87285" y="685800"/>
                </a:cubicBezTo>
              </a:path>
            </a:pathLst>
          </a:cu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1905001" y="4471989"/>
            <a:ext cx="3871913" cy="1069975"/>
          </a:xfrm>
          <a:custGeom>
            <a:avLst/>
            <a:gdLst>
              <a:gd name="T0" fmla="*/ 3406036 w 3886121"/>
              <a:gd name="T1" fmla="*/ 0 h 794657"/>
              <a:gd name="T2" fmla="*/ 3291015 w 3886121"/>
              <a:gd name="T3" fmla="*/ 4736468 h 794657"/>
              <a:gd name="T4" fmla="*/ 2447552 w 3886121"/>
              <a:gd name="T5" fmla="*/ 8525666 h 794657"/>
              <a:gd name="T6" fmla="*/ 1604091 w 3886121"/>
              <a:gd name="T7" fmla="*/ 8209890 h 794657"/>
              <a:gd name="T8" fmla="*/ 808548 w 3886121"/>
              <a:gd name="T9" fmla="*/ 6157423 h 794657"/>
              <a:gd name="T10" fmla="*/ 175952 w 3886121"/>
              <a:gd name="T11" fmla="*/ 6473185 h 794657"/>
              <a:gd name="T12" fmla="*/ 3424 w 3886121"/>
              <a:gd name="T13" fmla="*/ 8683536 h 794657"/>
              <a:gd name="T14" fmla="*/ 60935 w 3886121"/>
              <a:gd name="T15" fmla="*/ 11525420 h 79465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86121" h="794657">
                <a:moveTo>
                  <a:pt x="3868319" y="0"/>
                </a:moveTo>
                <a:cubicBezTo>
                  <a:pt x="3893719" y="114300"/>
                  <a:pt x="3919119" y="228600"/>
                  <a:pt x="3737690" y="326571"/>
                </a:cubicBezTo>
                <a:cubicBezTo>
                  <a:pt x="3556261" y="424542"/>
                  <a:pt x="3099061" y="547914"/>
                  <a:pt x="2779747" y="587828"/>
                </a:cubicBezTo>
                <a:cubicBezTo>
                  <a:pt x="2460433" y="627742"/>
                  <a:pt x="2132048" y="593271"/>
                  <a:pt x="1821805" y="566057"/>
                </a:cubicBezTo>
                <a:cubicBezTo>
                  <a:pt x="1511562" y="538843"/>
                  <a:pt x="1188619" y="444500"/>
                  <a:pt x="918290" y="424543"/>
                </a:cubicBezTo>
                <a:cubicBezTo>
                  <a:pt x="647961" y="404586"/>
                  <a:pt x="352233" y="417286"/>
                  <a:pt x="199833" y="446314"/>
                </a:cubicBezTo>
                <a:cubicBezTo>
                  <a:pt x="47433" y="475342"/>
                  <a:pt x="25661" y="540657"/>
                  <a:pt x="3890" y="598714"/>
                </a:cubicBezTo>
                <a:cubicBezTo>
                  <a:pt x="-17881" y="656771"/>
                  <a:pt x="58319" y="765629"/>
                  <a:pt x="69205" y="794657"/>
                </a:cubicBezTo>
              </a:path>
            </a:pathLst>
          </a:cu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75850" name="Group 11"/>
          <p:cNvGrpSpPr>
            <a:grpSpLocks/>
          </p:cNvGrpSpPr>
          <p:nvPr/>
        </p:nvGrpSpPr>
        <p:grpSpPr bwMode="auto">
          <a:xfrm>
            <a:off x="1762125" y="1389064"/>
            <a:ext cx="6021388" cy="1004887"/>
            <a:chOff x="238176" y="1389612"/>
            <a:chExt cx="6020583" cy="1004323"/>
          </a:xfrm>
        </p:grpSpPr>
        <p:sp>
          <p:nvSpPr>
            <p:cNvPr id="675861" name="Text Box 11"/>
            <p:cNvSpPr txBox="1">
              <a:spLocks noChangeArrowheads="1"/>
            </p:cNvSpPr>
            <p:nvPr/>
          </p:nvSpPr>
          <p:spPr bwMode="auto">
            <a:xfrm>
              <a:off x="3956526" y="2055381"/>
              <a:ext cx="2302233" cy="338554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FFFF00"/>
                  </a:solidFill>
                  <a:ea typeface="宋体" panose="02010600030101010101" pitchFamily="2" charset="-122"/>
                </a:rPr>
                <a:t>pixel-wise sampling filter</a:t>
              </a:r>
            </a:p>
          </p:txBody>
        </p:sp>
        <p:graphicFrame>
          <p:nvGraphicFramePr>
            <p:cNvPr id="675862" name="Object 7"/>
            <p:cNvGraphicFramePr>
              <a:graphicFrameLocks noChangeAspect="1"/>
            </p:cNvGraphicFramePr>
            <p:nvPr/>
          </p:nvGraphicFramePr>
          <p:xfrm>
            <a:off x="238176" y="1389612"/>
            <a:ext cx="4857300" cy="98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62" name="Equation" r:id="rId3" imgW="1943100" imgH="393700" progId="Equation.3">
                    <p:embed/>
                  </p:oleObj>
                </mc:Choice>
                <mc:Fallback>
                  <p:oleObj name="Equation" r:id="rId3" imgW="19431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100000" contrast="-7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38176" y="1389612"/>
                          <a:ext cx="4857300" cy="98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1762125" y="2803526"/>
            <a:ext cx="7810500" cy="898525"/>
            <a:chOff x="238176" y="2803421"/>
            <a:chExt cx="7810501" cy="898865"/>
          </a:xfrm>
        </p:grpSpPr>
        <p:sp>
          <p:nvSpPr>
            <p:cNvPr id="675858" name="Text Box 12"/>
            <p:cNvSpPr txBox="1">
              <a:spLocks noChangeArrowheads="1"/>
            </p:cNvSpPr>
            <p:nvPr/>
          </p:nvSpPr>
          <p:spPr bwMode="auto">
            <a:xfrm>
              <a:off x="6549038" y="3363803"/>
              <a:ext cx="1335622" cy="338483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FFFF00"/>
                  </a:solidFill>
                  <a:ea typeface="宋体" panose="02010600030101010101" pitchFamily="2" charset="-122"/>
                </a:rPr>
                <a:t>reflected light</a:t>
              </a:r>
            </a:p>
          </p:txBody>
        </p:sp>
        <p:sp>
          <p:nvSpPr>
            <p:cNvPr id="675859" name="Text Box 12"/>
            <p:cNvSpPr txBox="1">
              <a:spLocks noChangeArrowheads="1"/>
            </p:cNvSpPr>
            <p:nvPr/>
          </p:nvSpPr>
          <p:spPr bwMode="auto">
            <a:xfrm>
              <a:off x="4486258" y="3363803"/>
              <a:ext cx="803425" cy="338483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FFFF00"/>
                  </a:solidFill>
                  <a:ea typeface="宋体" panose="02010600030101010101" pitchFamily="2" charset="-122"/>
                </a:rPr>
                <a:t>emitted</a:t>
              </a:r>
            </a:p>
          </p:txBody>
        </p:sp>
        <p:graphicFrame>
          <p:nvGraphicFramePr>
            <p:cNvPr id="675860" name="Object 8"/>
            <p:cNvGraphicFramePr>
              <a:graphicFrameLocks noChangeAspect="1"/>
            </p:cNvGraphicFramePr>
            <p:nvPr/>
          </p:nvGraphicFramePr>
          <p:xfrm>
            <a:off x="238176" y="2803421"/>
            <a:ext cx="7810501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63" name="Equation" r:id="rId5" imgW="3124200" imgH="228600" progId="Equation.3">
                    <p:embed/>
                  </p:oleObj>
                </mc:Choice>
                <mc:Fallback>
                  <p:oleObj name="Equation" r:id="rId5" imgW="3124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100000" contrast="-7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38176" y="2803421"/>
                          <a:ext cx="7810501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820863" y="3868739"/>
            <a:ext cx="8655050" cy="1432225"/>
            <a:chOff x="296863" y="3868738"/>
            <a:chExt cx="8655050" cy="1432225"/>
          </a:xfrm>
        </p:grpSpPr>
        <p:sp>
          <p:nvSpPr>
            <p:cNvPr id="675856" name="Text Box 13"/>
            <p:cNvSpPr txBox="1">
              <a:spLocks noChangeArrowheads="1"/>
            </p:cNvSpPr>
            <p:nvPr/>
          </p:nvSpPr>
          <p:spPr bwMode="auto">
            <a:xfrm>
              <a:off x="4887971" y="4962409"/>
              <a:ext cx="2446504" cy="338554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FFFF00"/>
                  </a:solidFill>
                  <a:ea typeface="宋体" panose="02010600030101010101" pitchFamily="2" charset="-122"/>
                </a:rPr>
                <a:t>estimator for reflected light</a:t>
              </a:r>
            </a:p>
          </p:txBody>
        </p:sp>
        <p:graphicFrame>
          <p:nvGraphicFramePr>
            <p:cNvPr id="675857" name="Object 9"/>
            <p:cNvGraphicFramePr>
              <a:graphicFrameLocks noChangeAspect="1"/>
            </p:cNvGraphicFramePr>
            <p:nvPr/>
          </p:nvGraphicFramePr>
          <p:xfrm>
            <a:off x="296863" y="3868738"/>
            <a:ext cx="8655050" cy="1044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64" name="Equation" r:id="rId7" imgW="3683000" imgH="444500" progId="Equation.3">
                    <p:embed/>
                  </p:oleObj>
                </mc:Choice>
                <mc:Fallback>
                  <p:oleObj name="Equation" r:id="rId7" imgW="3683000" imgH="444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100000" contrast="-7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96863" y="3868738"/>
                          <a:ext cx="8655050" cy="1044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1762125" y="5514975"/>
            <a:ext cx="4984750" cy="910054"/>
            <a:chOff x="238176" y="5514975"/>
            <a:chExt cx="4984750" cy="910054"/>
          </a:xfrm>
        </p:grpSpPr>
        <p:sp>
          <p:nvSpPr>
            <p:cNvPr id="675854" name="Text Box 10"/>
            <p:cNvSpPr txBox="1">
              <a:spLocks noChangeArrowheads="1"/>
            </p:cNvSpPr>
            <p:nvPr/>
          </p:nvSpPr>
          <p:spPr bwMode="auto">
            <a:xfrm>
              <a:off x="2355056" y="6086475"/>
              <a:ext cx="1390124" cy="338554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FFFF00"/>
                  </a:solidFill>
                  <a:ea typeface="宋体" panose="02010600030101010101" pitchFamily="2" charset="-122"/>
                </a:rPr>
                <a:t>Recursive step</a:t>
              </a:r>
            </a:p>
          </p:txBody>
        </p:sp>
        <p:graphicFrame>
          <p:nvGraphicFramePr>
            <p:cNvPr id="675855" name="Object 10"/>
            <p:cNvGraphicFramePr>
              <a:graphicFrameLocks noChangeAspect="1"/>
            </p:cNvGraphicFramePr>
            <p:nvPr/>
          </p:nvGraphicFramePr>
          <p:xfrm>
            <a:off x="238176" y="5514975"/>
            <a:ext cx="49847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65" name="Equation" r:id="rId9" imgW="1993900" imgH="228600" progId="Equation.3">
                    <p:embed/>
                  </p:oleObj>
                </mc:Choice>
                <mc:Fallback>
                  <p:oleObj name="Equation" r:id="rId9" imgW="19939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100000" contrast="-7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38176" y="5514975"/>
                          <a:ext cx="498475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09276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How to Stop Recursion?</a:t>
            </a:r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1381126"/>
            <a:ext cx="7329488" cy="5019675"/>
          </a:xfrm>
        </p:spPr>
        <p:txBody>
          <a:bodyPr/>
          <a:lstStyle/>
          <a:p>
            <a:pPr algn="ctr">
              <a:buFontTx/>
              <a:buNone/>
            </a:pP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Typically use “Russian Roulette”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Unbiased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Absorption probability </a:t>
            </a:r>
            <a:r>
              <a:rPr lang="en-US" altLang="zh-CN" i="1" dirty="0" smtClean="0">
                <a:ea typeface="宋体" panose="02010600030101010101" pitchFamily="2" charset="-122"/>
              </a:rPr>
              <a:t>P</a:t>
            </a:r>
            <a:r>
              <a:rPr lang="en-US" altLang="zh-CN" dirty="0" smtClean="0">
                <a:ea typeface="宋体" panose="02010600030101010101" pitchFamily="2" charset="-122"/>
              </a:rPr>
              <a:t>: </a:t>
            </a:r>
            <a:r>
              <a:rPr lang="en-US" altLang="zh-CN" i="1" dirty="0" smtClean="0">
                <a:ea typeface="宋体" panose="02010600030101010101" pitchFamily="2" charset="-122"/>
                <a:sym typeface="Symbol" panose="05050102010706020507" pitchFamily="18" charset="2"/>
              </a:rPr>
              <a:t> =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dirty="0" smtClean="0"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−</a:t>
            </a:r>
            <a:r>
              <a:rPr lang="en-US" altLang="zh-CN" i="1" dirty="0" smtClean="0"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i="1" dirty="0" smtClean="0"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en-US" altLang="zh-CN" dirty="0" smtClean="0">
                <a:ea typeface="宋体" panose="02010600030101010101" pitchFamily="2" charset="-122"/>
              </a:rPr>
              <a:t>  is proportional to hemispherical reflectance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Check: </a:t>
            </a:r>
          </a:p>
          <a:p>
            <a:pPr lvl="2"/>
            <a:r>
              <a:rPr lang="en-US" altLang="zh-CN" sz="2400" dirty="0">
                <a:ea typeface="宋体" panose="02010600030101010101" pitchFamily="2" charset="-122"/>
              </a:rPr>
              <a:t>black non-reflective surface, </a:t>
            </a:r>
            <a:r>
              <a:rPr lang="en-US" altLang="zh-CN" sz="2400" i="1" dirty="0">
                <a:ea typeface="宋体" panose="02010600030101010101" pitchFamily="2" charset="-122"/>
                <a:sym typeface="Symbol" panose="05050102010706020507" pitchFamily="18" charset="2"/>
              </a:rPr>
              <a:t>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= 0, </a:t>
            </a:r>
            <a:r>
              <a:rPr lang="en-US" altLang="zh-CN" sz="2400" i="1" dirty="0">
                <a:ea typeface="宋体" panose="02010600030101010101" pitchFamily="2" charset="-122"/>
                <a:sym typeface="Symbol" panose="05050102010706020507" pitchFamily="18" charset="2"/>
              </a:rPr>
              <a:t>P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= 1, so recursion must stop here;</a:t>
            </a:r>
          </a:p>
          <a:p>
            <a:pPr lvl="2"/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mirror (specular) surface, </a:t>
            </a:r>
            <a:r>
              <a:rPr lang="en-US" altLang="zh-CN" sz="2400" i="1" dirty="0">
                <a:ea typeface="宋体" panose="02010600030101010101" pitchFamily="2" charset="-122"/>
                <a:sym typeface="Symbol" panose="05050102010706020507" pitchFamily="18" charset="2"/>
              </a:rPr>
              <a:t>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= 1, </a:t>
            </a:r>
            <a:r>
              <a:rPr lang="en-US" altLang="zh-CN" sz="2400" i="1" dirty="0">
                <a:ea typeface="宋体" panose="02010600030101010101" pitchFamily="2" charset="-122"/>
                <a:sym typeface="Symbol" panose="05050102010706020507" pitchFamily="18" charset="2"/>
              </a:rPr>
              <a:t>P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= 0, so recursion cannot stop here.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Threshold (fixed or adaptive)</a:t>
            </a:r>
          </a:p>
        </p:txBody>
      </p:sp>
      <p:sp>
        <p:nvSpPr>
          <p:cNvPr id="676868" name="Rectangle 4"/>
          <p:cNvSpPr>
            <a:spLocks noChangeArrowheads="1"/>
          </p:cNvSpPr>
          <p:nvPr/>
        </p:nvSpPr>
        <p:spPr bwMode="auto">
          <a:xfrm>
            <a:off x="1524001" y="2962975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76869" name="Rectangle 5"/>
          <p:cNvSpPr>
            <a:spLocks noChangeArrowheads="1"/>
          </p:cNvSpPr>
          <p:nvPr/>
        </p:nvSpPr>
        <p:spPr bwMode="auto">
          <a:xfrm>
            <a:off x="1524001" y="2962975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76870" name="Rectangle 6"/>
          <p:cNvSpPr>
            <a:spLocks noChangeArrowheads="1"/>
          </p:cNvSpPr>
          <p:nvPr/>
        </p:nvSpPr>
        <p:spPr bwMode="auto">
          <a:xfrm>
            <a:off x="1524001" y="3077275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76871" name="Rectangle 7"/>
          <p:cNvSpPr>
            <a:spLocks noChangeArrowheads="1"/>
          </p:cNvSpPr>
          <p:nvPr/>
        </p:nvSpPr>
        <p:spPr bwMode="auto">
          <a:xfrm>
            <a:off x="1524001" y="-223138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76872" name="Rectangle 9"/>
          <p:cNvSpPr>
            <a:spLocks noChangeArrowheads="1"/>
          </p:cNvSpPr>
          <p:nvPr/>
        </p:nvSpPr>
        <p:spPr bwMode="auto">
          <a:xfrm>
            <a:off x="1524001" y="-223138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5961" name="Slide Number Placeholder 10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A2011558-934E-425F-A7F0-3604C6FC366D}" type="slidenum">
              <a:rPr lang="en-US" altLang="zh-CN" sz="1400">
                <a:solidFill>
                  <a:schemeClr val="tx1"/>
                </a:solidFill>
              </a:rPr>
              <a:pPr/>
              <a:t>35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07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Direct Illumination: First Option</a:t>
            </a:r>
          </a:p>
        </p:txBody>
      </p:sp>
      <p:sp>
        <p:nvSpPr>
          <p:cNvPr id="67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1" y="1524001"/>
            <a:ext cx="7929563" cy="3933825"/>
          </a:xfrm>
          <a:noFill/>
        </p:spPr>
        <p:txBody>
          <a:bodyPr>
            <a:spAutoFit/>
          </a:bodyPr>
          <a:lstStyle/>
          <a:p>
            <a:pPr marL="533400" indent="-533400">
              <a:buFontTx/>
              <a:buAutoNum type="arabicPeriod"/>
            </a:pPr>
            <a:r>
              <a:rPr lang="en-US" altLang="zh-CN" sz="2400">
                <a:ea typeface="宋体" panose="02010600030101010101" pitchFamily="2" charset="-122"/>
              </a:rPr>
              <a:t>Sample each light source separately</a:t>
            </a:r>
          </a:p>
          <a:p>
            <a:pPr marL="533400" indent="-533400"/>
            <a:endParaRPr lang="en-US" altLang="zh-CN" sz="2400">
              <a:ea typeface="宋体" panose="02010600030101010101" pitchFamily="2" charset="-122"/>
            </a:endParaRPr>
          </a:p>
          <a:p>
            <a:pPr marL="533400" indent="-533400"/>
            <a:endParaRPr lang="en-US" altLang="zh-CN" sz="2400">
              <a:ea typeface="宋体" panose="02010600030101010101" pitchFamily="2" charset="-122"/>
            </a:endParaRPr>
          </a:p>
          <a:p>
            <a:pPr marL="533400" indent="-533400"/>
            <a:endParaRPr lang="en-US" altLang="zh-CN" sz="2400">
              <a:ea typeface="宋体" panose="02010600030101010101" pitchFamily="2" charset="-122"/>
            </a:endParaRPr>
          </a:p>
          <a:p>
            <a:pPr marL="533400" indent="-533400"/>
            <a:endParaRPr lang="en-US" altLang="zh-CN" sz="2400">
              <a:ea typeface="宋体" panose="02010600030101010101" pitchFamily="2" charset="-122"/>
            </a:endParaRPr>
          </a:p>
          <a:p>
            <a:pPr marL="533400" indent="-533400"/>
            <a:r>
              <a:rPr lang="en-US" altLang="zh-CN" sz="2400">
                <a:ea typeface="宋体" panose="02010600030101010101" pitchFamily="2" charset="-122"/>
              </a:rPr>
              <a:t>Possible PDFs:</a:t>
            </a:r>
          </a:p>
          <a:p>
            <a:pPr marL="933450" lvl="1" indent="-533400"/>
            <a:r>
              <a:rPr lang="en-US" altLang="zh-CN" smtClean="0">
                <a:ea typeface="宋体" panose="02010600030101010101" pitchFamily="2" charset="-122"/>
              </a:rPr>
              <a:t>Uniform light area sampling</a:t>
            </a:r>
          </a:p>
          <a:p>
            <a:pPr marL="933450" lvl="1" indent="-533400"/>
            <a:r>
              <a:rPr lang="en-US" altLang="zh-CN" smtClean="0">
                <a:ea typeface="宋体" panose="02010600030101010101" pitchFamily="2" charset="-122"/>
              </a:rPr>
              <a:t>Uniform sampling of solid angle subtended by light source</a:t>
            </a:r>
          </a:p>
        </p:txBody>
      </p:sp>
      <p:sp>
        <p:nvSpPr>
          <p:cNvPr id="677892" name="Rectangle 4"/>
          <p:cNvSpPr>
            <a:spLocks noChangeArrowheads="1"/>
          </p:cNvSpPr>
          <p:nvPr/>
        </p:nvSpPr>
        <p:spPr bwMode="auto">
          <a:xfrm>
            <a:off x="1524001" y="-223138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77893" name="Rectangle 6"/>
          <p:cNvSpPr>
            <a:spLocks noChangeArrowheads="1"/>
          </p:cNvSpPr>
          <p:nvPr/>
        </p:nvSpPr>
        <p:spPr bwMode="auto">
          <a:xfrm>
            <a:off x="1524001" y="2972500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6983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09C0DAF-25A7-4A5F-AF6E-5AC96FCFD81D}" type="slidenum">
              <a:rPr lang="en-US" altLang="zh-CN" sz="1400">
                <a:solidFill>
                  <a:schemeClr val="tx1"/>
                </a:solidFill>
              </a:rPr>
              <a:pPr/>
              <a:t>36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77895" name="Object 8"/>
          <p:cNvGraphicFramePr>
            <a:graphicFrameLocks noChangeAspect="1"/>
          </p:cNvGraphicFramePr>
          <p:nvPr/>
        </p:nvGraphicFramePr>
        <p:xfrm>
          <a:off x="1714500" y="2182813"/>
          <a:ext cx="8763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Equation" r:id="rId3" imgW="4381500" imgH="457200" progId="Equation.3">
                  <p:embed/>
                </p:oleObj>
              </mc:Choice>
              <mc:Fallback>
                <p:oleObj name="Equation" r:id="rId3" imgW="4381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14500" y="2182813"/>
                        <a:ext cx="8763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7896" name="Straight Arrow Connector 3"/>
          <p:cNvCxnSpPr>
            <a:cxnSpLocks noChangeShapeType="1"/>
          </p:cNvCxnSpPr>
          <p:nvPr/>
        </p:nvCxnSpPr>
        <p:spPr bwMode="auto">
          <a:xfrm>
            <a:off x="6118225" y="2270125"/>
            <a:ext cx="36988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7897" name="Straight Arrow Connector 13"/>
          <p:cNvCxnSpPr>
            <a:cxnSpLocks noChangeShapeType="1"/>
          </p:cNvCxnSpPr>
          <p:nvPr/>
        </p:nvCxnSpPr>
        <p:spPr bwMode="auto">
          <a:xfrm>
            <a:off x="7967664" y="2270125"/>
            <a:ext cx="3714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45531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Direct</a:t>
            </a:r>
            <a:r>
              <a:rPr lang="en-US" altLang="zh-CN" sz="3600"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Illumination: Second Option</a:t>
            </a:r>
          </a:p>
        </p:txBody>
      </p:sp>
      <p:sp>
        <p:nvSpPr>
          <p:cNvPr id="61440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976438" y="1524000"/>
            <a:ext cx="8081962" cy="4646400"/>
          </a:xfrm>
        </p:spPr>
        <p:txBody>
          <a:bodyPr>
            <a:spAutoFit/>
          </a:bodyPr>
          <a:lstStyle/>
          <a:p>
            <a:pPr marL="533400" indent="-533400">
              <a:buFontTx/>
              <a:buAutoNum type="arabicPeriod" startAt="2"/>
            </a:pPr>
            <a:r>
              <a:rPr lang="en-US" altLang="zh-CN" sz="2400">
                <a:ea typeface="宋体" panose="02010600030101010101" pitchFamily="2" charset="-122"/>
              </a:rPr>
              <a:t>Combine light sources as one integral domain</a:t>
            </a:r>
          </a:p>
          <a:p>
            <a:pPr marL="533400" indent="-533400"/>
            <a:endParaRPr lang="en-US" altLang="zh-CN" sz="2400">
              <a:ea typeface="宋体" panose="02010600030101010101" pitchFamily="2" charset="-122"/>
            </a:endParaRPr>
          </a:p>
          <a:p>
            <a:pPr marL="533400" indent="-533400"/>
            <a:endParaRPr lang="en-US" altLang="zh-CN" sz="2400">
              <a:ea typeface="宋体" panose="02010600030101010101" pitchFamily="2" charset="-122"/>
            </a:endParaRPr>
          </a:p>
          <a:p>
            <a:pPr marL="533400" indent="-533400"/>
            <a:endParaRPr lang="en-US" altLang="zh-CN" sz="2400">
              <a:ea typeface="宋体" panose="02010600030101010101" pitchFamily="2" charset="-122"/>
            </a:endParaRPr>
          </a:p>
          <a:p>
            <a:pPr marL="533400" indent="-533400">
              <a:buNone/>
            </a:pPr>
            <a:endParaRPr lang="en-US" altLang="zh-CN" sz="2400">
              <a:ea typeface="宋体" panose="02010600030101010101" pitchFamily="2" charset="-122"/>
            </a:endParaRPr>
          </a:p>
          <a:p>
            <a:pPr marL="533400" indent="-533400"/>
            <a:r>
              <a:rPr lang="en-US" altLang="zh-CN" sz="2400">
                <a:ea typeface="宋体" panose="02010600030101010101" pitchFamily="2" charset="-122"/>
              </a:rPr>
              <a:t>PDFs:</a:t>
            </a:r>
          </a:p>
          <a:p>
            <a:pPr marL="933450" lvl="1" indent="-533400"/>
            <a:r>
              <a:rPr lang="en-US" altLang="zh-CN" smtClean="0">
                <a:ea typeface="宋体" panose="02010600030101010101" pitchFamily="2" charset="-122"/>
              </a:rPr>
              <a:t>Uniform source selection; uniform sampling of light area.</a:t>
            </a:r>
          </a:p>
          <a:p>
            <a:pPr marL="933450" lvl="1" indent="-533400"/>
            <a:r>
              <a:rPr lang="en-US" altLang="zh-CN" smtClean="0">
                <a:ea typeface="宋体" panose="02010600030101010101" pitchFamily="2" charset="-122"/>
              </a:rPr>
              <a:t>Power proportional source selection; uniform sampling of light area.</a:t>
            </a:r>
          </a:p>
          <a:p>
            <a:pPr marL="533400" indent="-533400"/>
            <a:r>
              <a:rPr lang="en-US" altLang="zh-CN" sz="2400">
                <a:ea typeface="宋体" panose="02010600030101010101" pitchFamily="2" charset="-122"/>
              </a:rPr>
              <a:t>Works better for “natural” light scenes (non-discrete sources), e.g., an HDR light field environment map.</a:t>
            </a:r>
          </a:p>
        </p:txBody>
      </p:sp>
      <p:sp>
        <p:nvSpPr>
          <p:cNvPr id="678916" name="Rectangle 4"/>
          <p:cNvSpPr>
            <a:spLocks noChangeArrowheads="1"/>
          </p:cNvSpPr>
          <p:nvPr/>
        </p:nvSpPr>
        <p:spPr bwMode="auto">
          <a:xfrm>
            <a:off x="1524001" y="-223138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8006" name="Slide Number Placeholder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3E2EADA3-9FF0-46E3-A849-2F746F070694}" type="slidenum">
              <a:rPr lang="en-US" altLang="zh-CN" sz="1400">
                <a:solidFill>
                  <a:schemeClr val="tx1"/>
                </a:solidFill>
              </a:rPr>
              <a:pPr/>
              <a:t>37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78918" name="Object 1"/>
          <p:cNvGraphicFramePr>
            <a:graphicFrameLocks noChangeAspect="1"/>
          </p:cNvGraphicFramePr>
          <p:nvPr/>
        </p:nvGraphicFramePr>
        <p:xfrm>
          <a:off x="1658938" y="2259013"/>
          <a:ext cx="8636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Equation" r:id="rId3" imgW="4318000" imgH="457200" progId="Equation.3">
                  <p:embed/>
                </p:oleObj>
              </mc:Choice>
              <mc:Fallback>
                <p:oleObj name="Equation" r:id="rId3" imgW="4318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658938" y="2259013"/>
                        <a:ext cx="8636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8919" name="Straight Arrow Connector 7"/>
          <p:cNvCxnSpPr>
            <a:cxnSpLocks noChangeShapeType="1"/>
          </p:cNvCxnSpPr>
          <p:nvPr/>
        </p:nvCxnSpPr>
        <p:spPr bwMode="auto">
          <a:xfrm>
            <a:off x="5965825" y="2335213"/>
            <a:ext cx="36988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8920" name="Straight Arrow Connector 8"/>
          <p:cNvCxnSpPr>
            <a:cxnSpLocks noChangeShapeType="1"/>
          </p:cNvCxnSpPr>
          <p:nvPr/>
        </p:nvCxnSpPr>
        <p:spPr bwMode="auto">
          <a:xfrm>
            <a:off x="7815264" y="2335213"/>
            <a:ext cx="3714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049299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Indirect Illumination</a:t>
            </a:r>
          </a:p>
        </p:txBody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524001"/>
            <a:ext cx="7772400" cy="3046413"/>
          </a:xfrm>
          <a:noFill/>
        </p:spPr>
        <p:txBody>
          <a:bodyPr>
            <a:spAutoFit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Uniform hemisphere sampling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Importance sampling (PDF choice) of any of the following: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Cosine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BRDF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Incident radiance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 combination of any of the above</a:t>
            </a:r>
          </a:p>
        </p:txBody>
      </p:sp>
      <p:sp>
        <p:nvSpPr>
          <p:cNvPr id="129028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925F9E5-300B-4BE5-9F30-E477ABDCE5C8}" type="slidenum">
              <a:rPr lang="en-US" altLang="zh-CN" sz="1400">
                <a:solidFill>
                  <a:schemeClr val="tx1"/>
                </a:solidFill>
              </a:rPr>
              <a:pPr/>
              <a:t>38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80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Importance Sampling</a:t>
            </a:r>
          </a:p>
        </p:txBody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524001"/>
            <a:ext cx="8034338" cy="4223720"/>
          </a:xfrm>
          <a:noFill/>
        </p:spPr>
        <p:txBody>
          <a:bodyPr>
            <a:spAutoFit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Variance dependent upon the choice of PDF of the estimator.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Importance sampling the integral means taking samples that are likely to contribute most significantly to the result.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Reminds one of progressive radiosity method.</a:t>
            </a:r>
          </a:p>
        </p:txBody>
      </p:sp>
      <p:sp>
        <p:nvSpPr>
          <p:cNvPr id="680964" name="Rectangle 4"/>
          <p:cNvSpPr>
            <a:spLocks noChangeArrowheads="1"/>
          </p:cNvSpPr>
          <p:nvPr/>
        </p:nvSpPr>
        <p:spPr bwMode="auto">
          <a:xfrm>
            <a:off x="1524001" y="-223138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80965" name="Rectangle 5"/>
          <p:cNvSpPr>
            <a:spLocks noChangeArrowheads="1"/>
          </p:cNvSpPr>
          <p:nvPr/>
        </p:nvSpPr>
        <p:spPr bwMode="auto">
          <a:xfrm>
            <a:off x="1524001" y="3010600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80966" name="Rectangle 7"/>
          <p:cNvSpPr>
            <a:spLocks noChangeArrowheads="1"/>
          </p:cNvSpPr>
          <p:nvPr/>
        </p:nvSpPr>
        <p:spPr bwMode="auto">
          <a:xfrm>
            <a:off x="1524001" y="-223138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30056" name="Slide Number Placeholder 9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4AA48647-0811-450B-93F0-4B0DC001134A}" type="slidenum">
              <a:rPr lang="en-US" altLang="zh-CN" sz="1400">
                <a:solidFill>
                  <a:schemeClr val="tx1"/>
                </a:solidFill>
              </a:rPr>
              <a:pPr/>
              <a:t>39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aphicFrame>
        <p:nvGraphicFramePr>
          <p:cNvPr id="680968" name="Object 8"/>
          <p:cNvGraphicFramePr>
            <a:graphicFrameLocks noChangeAspect="1"/>
          </p:cNvGraphicFramePr>
          <p:nvPr/>
        </p:nvGraphicFramePr>
        <p:xfrm>
          <a:off x="2055813" y="3113088"/>
          <a:ext cx="83820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Equation" r:id="rId3" imgW="4191000" imgH="393700" progId="Equation.3">
                  <p:embed/>
                </p:oleObj>
              </mc:Choice>
              <mc:Fallback>
                <p:oleObj name="Equation" r:id="rId3" imgW="4191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055813" y="3113088"/>
                        <a:ext cx="83820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570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9018" y="11946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Combining </a:t>
            </a:r>
            <a:r>
              <a:rPr lang="en-US" altLang="zh-CN" dirty="0" err="1" smtClean="0">
                <a:ea typeface="宋体" panose="02010600030101010101" pitchFamily="2" charset="-122"/>
              </a:rPr>
              <a:t>Radiosity</a:t>
            </a:r>
            <a:r>
              <a:rPr lang="en-US" altLang="zh-CN" dirty="0" smtClean="0">
                <a:ea typeface="宋体" panose="02010600030101010101" pitchFamily="2" charset="-122"/>
              </a:rPr>
              <a:t> and Ray Tracing: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Can it be done?</a:t>
            </a:r>
          </a:p>
        </p:txBody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9936" y="1306158"/>
            <a:ext cx="8513763" cy="5661025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 smtClean="0">
                <a:ea typeface="宋体" panose="02010600030101010101" pitchFamily="2" charset="-122"/>
              </a:rPr>
              <a:t>Radiosity</a:t>
            </a:r>
            <a:r>
              <a:rPr lang="en-US" altLang="zh-CN" dirty="0" smtClean="0">
                <a:ea typeface="宋体" panose="02010600030101010101" pitchFamily="2" charset="-122"/>
              </a:rPr>
              <a:t> (e.g., by finite element method): accounts for </a:t>
            </a:r>
            <a:r>
              <a:rPr lang="en-US" altLang="zh-CN" i="1" dirty="0" smtClean="0">
                <a:ea typeface="宋体" panose="02010600030101010101" pitchFamily="2" charset="-122"/>
              </a:rPr>
              <a:t>global diffuse illumination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Get area lights, soft shadows, color bleeding, participating media.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View independent.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No arbitrary ambient terms.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But expensive meshing and form factor pre-process step. 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Ray tracing accounts for </a:t>
            </a:r>
            <a:r>
              <a:rPr lang="en-US" altLang="zh-CN" i="1" dirty="0" smtClean="0">
                <a:ea typeface="宋体" panose="02010600030101010101" pitchFamily="2" charset="-122"/>
              </a:rPr>
              <a:t>local specular reflections </a:t>
            </a:r>
            <a:r>
              <a:rPr lang="en-US" altLang="zh-CN" dirty="0" smtClean="0">
                <a:ea typeface="宋体" panose="02010600030101010101" pitchFamily="2" charset="-122"/>
              </a:rPr>
              <a:t>and </a:t>
            </a:r>
            <a:r>
              <a:rPr lang="en-US" altLang="zh-CN" i="1" dirty="0" smtClean="0">
                <a:ea typeface="宋体" panose="02010600030101010101" pitchFamily="2" charset="-122"/>
              </a:rPr>
              <a:t>translucency</a:t>
            </a:r>
            <a:r>
              <a:rPr lang="en-US" altLang="zh-CN" dirty="0" smtClean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View dependent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Problem is that these two computations are not really ordered nor independent, but both are essential for natural-looking (arbitrary BRDF, BTDF, and BSSDF) object rendering!</a:t>
            </a:r>
          </a:p>
        </p:txBody>
      </p:sp>
      <p:sp>
        <p:nvSpPr>
          <p:cNvPr id="11571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8C72A10-1705-41C8-A6FD-C433FDCA6E75}" type="slidenum">
              <a:rPr lang="en-US" altLang="zh-CN" sz="1400">
                <a:solidFill>
                  <a:schemeClr val="tx1"/>
                </a:solidFill>
              </a:rPr>
              <a:pPr/>
              <a:t>4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7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Multiple Light Source Sampling</a:t>
            </a:r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5562600"/>
            <a:ext cx="8763000" cy="1295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    </a:t>
            </a:r>
            <a:r>
              <a:rPr lang="en-US" altLang="zh-CN" sz="1800">
                <a:ea typeface="宋体" panose="02010600030101010101" pitchFamily="2" charset="-122"/>
              </a:rPr>
              <a:t>Uniform Light Source Sampling           	Power based Light Source Sampling </a:t>
            </a:r>
          </a:p>
          <a:p>
            <a:pPr algn="ctr"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 path per pixel – 1 shadow ray per point – Direct Illumination Only</a:t>
            </a:r>
          </a:p>
        </p:txBody>
      </p:sp>
      <p:pic>
        <p:nvPicPr>
          <p:cNvPr id="681988" name="Picture 4" descr="scene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43000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1989" name="Picture 5" descr="scene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8" name="Slide Number Placeholder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A4CF8533-53F8-4B15-BB8C-E5B7B67B3D53}" type="slidenum">
              <a:rPr lang="en-US" altLang="zh-CN" sz="1400">
                <a:solidFill>
                  <a:schemeClr val="tx1"/>
                </a:solidFill>
              </a:rPr>
              <a:pPr/>
              <a:t>40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24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Importance Sampling: Cosine</a:t>
            </a:r>
          </a:p>
        </p:txBody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5410200"/>
            <a:ext cx="8763000" cy="1447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 Uniform Sampling of Hemisphere                  Importance Sampling (cosine) of Hemisphere </a:t>
            </a:r>
          </a:p>
          <a:p>
            <a:pPr algn="ctr"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49 paths per pixel – 1 shadow ray per point – Max eye path depth = 10 </a:t>
            </a:r>
          </a:p>
          <a:p>
            <a:pPr algn="ctr"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Direct + Indirect Illumination</a:t>
            </a:r>
          </a:p>
        </p:txBody>
      </p:sp>
      <p:pic>
        <p:nvPicPr>
          <p:cNvPr id="683012" name="Picture 4" descr="scene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3013" name="Picture 5" descr="scene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6800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2" name="Slide Number Placeholder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E83523B-CA29-4BD6-AC67-657ED950AFE7}" type="slidenum">
              <a:rPr lang="en-US" altLang="zh-CN" sz="1400">
                <a:solidFill>
                  <a:schemeClr val="tx1"/>
                </a:solidFill>
              </a:rPr>
              <a:pPr/>
              <a:t>41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76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Importance Sampling: BRDF</a:t>
            </a:r>
          </a:p>
        </p:txBody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5838825"/>
            <a:ext cx="8763000" cy="11430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Uniform Sampling of BRDF		     Importance Sampling of BRDF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49 paths per pixel – 1 shadow ray per point – Max eye path depth = 10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Direct + Indirect Illumination</a:t>
            </a:r>
          </a:p>
        </p:txBody>
      </p:sp>
      <p:pic>
        <p:nvPicPr>
          <p:cNvPr id="684036" name="Picture 4" descr="scene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362200"/>
            <a:ext cx="34099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4037" name="Picture 5" descr="2-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5" y="1195389"/>
            <a:ext cx="372110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4038" name="Picture 6" descr="scene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362200"/>
            <a:ext cx="34099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4039" name="Rectangle 7"/>
          <p:cNvSpPr>
            <a:spLocks noChangeArrowheads="1"/>
          </p:cNvSpPr>
          <p:nvPr/>
        </p:nvSpPr>
        <p:spPr bwMode="auto">
          <a:xfrm>
            <a:off x="2276475" y="1362075"/>
            <a:ext cx="4038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Uniformly sampling a directional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BRDF produces noise</a:t>
            </a:r>
          </a:p>
        </p:txBody>
      </p:sp>
      <p:sp>
        <p:nvSpPr>
          <p:cNvPr id="133128" name="Slide Number Placeholder 9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C7440B64-F7DC-46B0-8EEB-6DA2C2652E5A}" type="slidenum">
              <a:rPr lang="en-US" altLang="zh-CN" sz="1400">
                <a:solidFill>
                  <a:schemeClr val="tx1"/>
                </a:solidFill>
              </a:rPr>
              <a:pPr/>
              <a:t>42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827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Temporal Anti-Aliasing -- Motion Blur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165225"/>
            <a:ext cx="7772400" cy="3144838"/>
          </a:xfrm>
        </p:spPr>
        <p:txBody>
          <a:bodyPr>
            <a:normAutofit lnSpcReduction="1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Blur image of moving object to combat high frequency jerkiness or strobing caused by frame-rate sampling.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Earliest work in 1984: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Korein and Badler did spheres and polygons.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Lucasfilm introduced spatial and temporal “noise” into ray-tracing: Monte Carlo or distribution path tracing. 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Also applied to camera depth-of-field</a:t>
            </a:r>
          </a:p>
          <a:p>
            <a:pPr>
              <a:buFontTx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89E4693-5107-49A3-8811-8F169104DB02}" type="slidenum">
              <a:rPr lang="en-US" altLang="zh-CN" sz="1400">
                <a:solidFill>
                  <a:srgbClr val="FFFFCC"/>
                </a:solidFill>
              </a:rPr>
              <a:pPr/>
              <a:t>43</a:t>
            </a:fld>
            <a:endParaRPr lang="en-US" altLang="zh-CN" sz="1400">
              <a:solidFill>
                <a:srgbClr val="FFFFCC"/>
              </a:solidFill>
            </a:endParaRPr>
          </a:p>
        </p:txBody>
      </p:sp>
      <p:pic>
        <p:nvPicPr>
          <p:cNvPr id="698370" name="Picture 2"/>
          <p:cNvPicPr>
            <a:picLocks noChangeAspect="1" noChangeArrowheads="1"/>
          </p:cNvPicPr>
          <p:nvPr/>
        </p:nvPicPr>
        <p:blipFill rotWithShape="1">
          <a:blip r:embed="rId2"/>
          <a:srcRect b="15519"/>
          <a:stretch/>
        </p:blipFill>
        <p:spPr bwMode="auto">
          <a:xfrm>
            <a:off x="3548064" y="4329113"/>
            <a:ext cx="5095875" cy="20113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5062" name="Text Box 6"/>
          <p:cNvSpPr txBox="1">
            <a:spLocks noChangeArrowheads="1"/>
          </p:cNvSpPr>
          <p:nvPr/>
        </p:nvSpPr>
        <p:spPr bwMode="auto">
          <a:xfrm>
            <a:off x="2235200" y="6424614"/>
            <a:ext cx="7721600" cy="369887"/>
          </a:xfrm>
          <a:prstGeom prst="rect">
            <a:avLst/>
          </a:prstGeom>
          <a:noFill/>
          <a:ln w="9525">
            <a:solidFill>
              <a:srgbClr val="F8F8F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8F8F8"/>
                </a:solidFill>
                <a:ea typeface="宋体" panose="02010600030101010101" pitchFamily="2" charset="-122"/>
              </a:rPr>
              <a:t>http://acrisdesign.com/2009/10/60-marvelous-motion-blur-photos-for-inspiration/</a:t>
            </a:r>
          </a:p>
        </p:txBody>
      </p:sp>
    </p:spTree>
    <p:extLst>
      <p:ext uri="{BB962C8B-B14F-4D97-AF65-F5344CB8AC3E}">
        <p14:creationId xmlns:p14="http://schemas.microsoft.com/office/powerpoint/2010/main" val="287998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7700" y="381000"/>
            <a:ext cx="829310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and Temporal Anti-Aliasing</a:t>
            </a:r>
          </a:p>
        </p:txBody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Extend Monte Carlo path trace into time domain.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Because a small amount of noise is added, it is best to supersample and filter.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Can also do camera depth-of-field</a:t>
            </a:r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13FAF32-FA99-4FB8-9924-2C6B85AC0650}" type="slidenum">
              <a:rPr lang="en-US" altLang="zh-CN" sz="1400">
                <a:solidFill>
                  <a:srgbClr val="FFFFCC"/>
                </a:solidFill>
              </a:rPr>
              <a:pPr/>
              <a:t>44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in Time/Camera Space</a:t>
            </a:r>
          </a:p>
        </p:txBody>
      </p:sp>
      <p:sp>
        <p:nvSpPr>
          <p:cNvPr id="687107" name="Line 3"/>
          <p:cNvSpPr>
            <a:spLocks noChangeShapeType="1"/>
          </p:cNvSpPr>
          <p:nvPr/>
        </p:nvSpPr>
        <p:spPr bwMode="auto">
          <a:xfrm>
            <a:off x="3048000" y="1828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08" name="Freeform 4"/>
          <p:cNvSpPr>
            <a:spLocks/>
          </p:cNvSpPr>
          <p:nvPr/>
        </p:nvSpPr>
        <p:spPr bwMode="auto">
          <a:xfrm>
            <a:off x="7162800" y="1752600"/>
            <a:ext cx="2514600" cy="1600200"/>
          </a:xfrm>
          <a:custGeom>
            <a:avLst/>
            <a:gdLst>
              <a:gd name="T0" fmla="*/ 0 w 1584"/>
              <a:gd name="T1" fmla="*/ 2147483647 h 1008"/>
              <a:gd name="T2" fmla="*/ 2147483647 w 1584"/>
              <a:gd name="T3" fmla="*/ 2147483647 h 1008"/>
              <a:gd name="T4" fmla="*/ 2147483647 w 1584"/>
              <a:gd name="T5" fmla="*/ 2147483647 h 1008"/>
              <a:gd name="T6" fmla="*/ 2147483647 w 1584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008"/>
              <a:gd name="T14" fmla="*/ 1584 w 1584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008">
                <a:moveTo>
                  <a:pt x="0" y="1008"/>
                </a:moveTo>
                <a:cubicBezTo>
                  <a:pt x="316" y="952"/>
                  <a:pt x="632" y="896"/>
                  <a:pt x="816" y="768"/>
                </a:cubicBezTo>
                <a:cubicBezTo>
                  <a:pt x="1000" y="640"/>
                  <a:pt x="976" y="368"/>
                  <a:pt x="1104" y="240"/>
                </a:cubicBezTo>
                <a:cubicBezTo>
                  <a:pt x="1232" y="112"/>
                  <a:pt x="1408" y="56"/>
                  <a:pt x="1584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09" name="Rectangle 5"/>
          <p:cNvSpPr>
            <a:spLocks noChangeArrowheads="1"/>
          </p:cNvSpPr>
          <p:nvPr/>
        </p:nvSpPr>
        <p:spPr bwMode="auto">
          <a:xfrm>
            <a:off x="7086600" y="1600200"/>
            <a:ext cx="12192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87110" name="Text Box 6"/>
          <p:cNvSpPr txBox="1">
            <a:spLocks noChangeArrowheads="1"/>
          </p:cNvSpPr>
          <p:nvPr/>
        </p:nvSpPr>
        <p:spPr bwMode="auto">
          <a:xfrm>
            <a:off x="8382001" y="13716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light</a:t>
            </a:r>
          </a:p>
        </p:txBody>
      </p:sp>
      <p:sp>
        <p:nvSpPr>
          <p:cNvPr id="687111" name="Text Box 7"/>
          <p:cNvSpPr txBox="1">
            <a:spLocks noChangeArrowheads="1"/>
          </p:cNvSpPr>
          <p:nvPr/>
        </p:nvSpPr>
        <p:spPr bwMode="auto">
          <a:xfrm>
            <a:off x="9220201" y="1905000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surface</a:t>
            </a:r>
          </a:p>
        </p:txBody>
      </p:sp>
      <p:sp>
        <p:nvSpPr>
          <p:cNvPr id="687112" name="Text Box 8"/>
          <p:cNvSpPr txBox="1">
            <a:spLocks noChangeArrowheads="1"/>
          </p:cNvSpPr>
          <p:nvPr/>
        </p:nvSpPr>
        <p:spPr bwMode="auto">
          <a:xfrm>
            <a:off x="4419600" y="3352800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lens</a:t>
            </a:r>
          </a:p>
        </p:txBody>
      </p:sp>
      <p:sp>
        <p:nvSpPr>
          <p:cNvPr id="687113" name="Text Box 9"/>
          <p:cNvSpPr txBox="1">
            <a:spLocks noChangeArrowheads="1"/>
          </p:cNvSpPr>
          <p:nvPr/>
        </p:nvSpPr>
        <p:spPr bwMode="auto">
          <a:xfrm>
            <a:off x="2498726" y="3429001"/>
            <a:ext cx="934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image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plane</a:t>
            </a:r>
          </a:p>
        </p:txBody>
      </p:sp>
      <p:sp>
        <p:nvSpPr>
          <p:cNvPr id="687114" name="Text Box 10"/>
          <p:cNvSpPr txBox="1">
            <a:spLocks noChangeArrowheads="1"/>
          </p:cNvSpPr>
          <p:nvPr/>
        </p:nvSpPr>
        <p:spPr bwMode="auto">
          <a:xfrm>
            <a:off x="2306638" y="4689475"/>
            <a:ext cx="2830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66"/>
                </a:solidFill>
                <a:ea typeface="宋体" panose="02010600030101010101" pitchFamily="2" charset="-122"/>
              </a:rPr>
              <a:t>For each primary ray: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981201" y="1752600"/>
            <a:ext cx="7345363" cy="4114800"/>
            <a:chOff x="288" y="1104"/>
            <a:chExt cx="4627" cy="2592"/>
          </a:xfrm>
        </p:grpSpPr>
        <p:sp>
          <p:nvSpPr>
            <p:cNvPr id="687118" name="Text Box 12"/>
            <p:cNvSpPr txBox="1">
              <a:spLocks noChangeArrowheads="1"/>
            </p:cNvSpPr>
            <p:nvPr/>
          </p:nvSpPr>
          <p:spPr bwMode="auto">
            <a:xfrm>
              <a:off x="493" y="3408"/>
              <a:ext cx="44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FFFFCC"/>
                  </a:solidFill>
                  <a:ea typeface="宋体" panose="02010600030101010101" pitchFamily="2" charset="-122"/>
                </a:rPr>
                <a:t>1. Jitter spatial location on image plane within the pixel.</a:t>
              </a:r>
            </a:p>
          </p:txBody>
        </p:sp>
        <p:sp>
          <p:nvSpPr>
            <p:cNvPr id="687119" name="Text Box 13"/>
            <p:cNvSpPr txBox="1">
              <a:spLocks noChangeArrowheads="1"/>
            </p:cNvSpPr>
            <p:nvPr/>
          </p:nvSpPr>
          <p:spPr bwMode="auto">
            <a:xfrm>
              <a:off x="288" y="1104"/>
              <a:ext cx="66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FFFFCC"/>
                  </a:solidFill>
                  <a:ea typeface="宋体" panose="02010600030101010101" pitchFamily="2" charset="-122"/>
                </a:rPr>
                <a:t>sample</a:t>
              </a:r>
            </a:p>
            <a:p>
              <a:pPr eaLnBrk="1" hangingPunct="1"/>
              <a:r>
                <a:rPr lang="en-US" altLang="zh-CN" sz="2400">
                  <a:solidFill>
                    <a:srgbClr val="FFFFCC"/>
                  </a:solidFill>
                  <a:ea typeface="宋体" panose="02010600030101010101" pitchFamily="2" charset="-122"/>
                </a:rPr>
                <a:t>point</a:t>
              </a:r>
            </a:p>
          </p:txBody>
        </p:sp>
        <p:sp>
          <p:nvSpPr>
            <p:cNvPr id="687120" name="AutoShape 14"/>
            <p:cNvSpPr>
              <a:spLocks noChangeArrowheads="1"/>
            </p:cNvSpPr>
            <p:nvPr/>
          </p:nvSpPr>
          <p:spPr bwMode="auto">
            <a:xfrm>
              <a:off x="912" y="1488"/>
              <a:ext cx="86" cy="86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>
                <a:solidFill>
                  <a:srgbClr val="00CC99"/>
                </a:solidFill>
              </a:endParaRPr>
            </a:p>
          </p:txBody>
        </p:sp>
      </p:grpSp>
      <p:sp>
        <p:nvSpPr>
          <p:cNvPr id="687116" name="Oval 15"/>
          <p:cNvSpPr>
            <a:spLocks noChangeArrowheads="1"/>
          </p:cNvSpPr>
          <p:nvPr/>
        </p:nvSpPr>
        <p:spPr bwMode="auto">
          <a:xfrm rot="-4951207">
            <a:off x="3865563" y="2306638"/>
            <a:ext cx="16383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58381" name="Slide Number Placeholder 1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4762F80C-09FE-4623-AAB2-D3B86DC3CBD3}" type="slidenum">
              <a:rPr lang="en-US" altLang="zh-CN" sz="1400">
                <a:solidFill>
                  <a:srgbClr val="FFFFCC"/>
                </a:solidFill>
              </a:rPr>
              <a:pPr/>
              <a:t>45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93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in Time/Camera Space</a:t>
            </a:r>
          </a:p>
        </p:txBody>
      </p:sp>
      <p:sp>
        <p:nvSpPr>
          <p:cNvPr id="688131" name="Line 3"/>
          <p:cNvSpPr>
            <a:spLocks noChangeShapeType="1"/>
          </p:cNvSpPr>
          <p:nvPr/>
        </p:nvSpPr>
        <p:spPr bwMode="auto">
          <a:xfrm>
            <a:off x="3048000" y="1828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8132" name="Freeform 4"/>
          <p:cNvSpPr>
            <a:spLocks/>
          </p:cNvSpPr>
          <p:nvPr/>
        </p:nvSpPr>
        <p:spPr bwMode="auto">
          <a:xfrm>
            <a:off x="7162800" y="1752600"/>
            <a:ext cx="2514600" cy="1600200"/>
          </a:xfrm>
          <a:custGeom>
            <a:avLst/>
            <a:gdLst>
              <a:gd name="T0" fmla="*/ 0 w 1584"/>
              <a:gd name="T1" fmla="*/ 2147483647 h 1008"/>
              <a:gd name="T2" fmla="*/ 2147483647 w 1584"/>
              <a:gd name="T3" fmla="*/ 2147483647 h 1008"/>
              <a:gd name="T4" fmla="*/ 2147483647 w 1584"/>
              <a:gd name="T5" fmla="*/ 2147483647 h 1008"/>
              <a:gd name="T6" fmla="*/ 2147483647 w 1584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008"/>
              <a:gd name="T14" fmla="*/ 1584 w 1584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008">
                <a:moveTo>
                  <a:pt x="0" y="1008"/>
                </a:moveTo>
                <a:cubicBezTo>
                  <a:pt x="316" y="952"/>
                  <a:pt x="632" y="896"/>
                  <a:pt x="816" y="768"/>
                </a:cubicBezTo>
                <a:cubicBezTo>
                  <a:pt x="1000" y="640"/>
                  <a:pt x="976" y="368"/>
                  <a:pt x="1104" y="240"/>
                </a:cubicBezTo>
                <a:cubicBezTo>
                  <a:pt x="1232" y="112"/>
                  <a:pt x="1408" y="56"/>
                  <a:pt x="1584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8133" name="Rectangle 5"/>
          <p:cNvSpPr>
            <a:spLocks noChangeArrowheads="1"/>
          </p:cNvSpPr>
          <p:nvPr/>
        </p:nvSpPr>
        <p:spPr bwMode="auto">
          <a:xfrm>
            <a:off x="7086600" y="1600200"/>
            <a:ext cx="12192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88134" name="Text Box 6"/>
          <p:cNvSpPr txBox="1">
            <a:spLocks noChangeArrowheads="1"/>
          </p:cNvSpPr>
          <p:nvPr/>
        </p:nvSpPr>
        <p:spPr bwMode="auto">
          <a:xfrm>
            <a:off x="8382001" y="13716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light</a:t>
            </a:r>
          </a:p>
        </p:txBody>
      </p:sp>
      <p:sp>
        <p:nvSpPr>
          <p:cNvPr id="688135" name="Text Box 7"/>
          <p:cNvSpPr txBox="1">
            <a:spLocks noChangeArrowheads="1"/>
          </p:cNvSpPr>
          <p:nvPr/>
        </p:nvSpPr>
        <p:spPr bwMode="auto">
          <a:xfrm>
            <a:off x="9220201" y="1905000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surface</a:t>
            </a:r>
          </a:p>
        </p:txBody>
      </p:sp>
      <p:sp>
        <p:nvSpPr>
          <p:cNvPr id="688136" name="Text Box 8"/>
          <p:cNvSpPr txBox="1">
            <a:spLocks noChangeArrowheads="1"/>
          </p:cNvSpPr>
          <p:nvPr/>
        </p:nvSpPr>
        <p:spPr bwMode="auto">
          <a:xfrm>
            <a:off x="4419600" y="3352800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lens</a:t>
            </a:r>
          </a:p>
        </p:txBody>
      </p:sp>
      <p:sp>
        <p:nvSpPr>
          <p:cNvPr id="688137" name="Text Box 9"/>
          <p:cNvSpPr txBox="1">
            <a:spLocks noChangeArrowheads="1"/>
          </p:cNvSpPr>
          <p:nvPr/>
        </p:nvSpPr>
        <p:spPr bwMode="auto">
          <a:xfrm>
            <a:off x="2498726" y="3429001"/>
            <a:ext cx="934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image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plane</a:t>
            </a:r>
          </a:p>
        </p:txBody>
      </p:sp>
      <p:sp>
        <p:nvSpPr>
          <p:cNvPr id="688138" name="Text Box 10"/>
          <p:cNvSpPr txBox="1">
            <a:spLocks noChangeArrowheads="1"/>
          </p:cNvSpPr>
          <p:nvPr/>
        </p:nvSpPr>
        <p:spPr bwMode="auto">
          <a:xfrm>
            <a:off x="2306638" y="4689475"/>
            <a:ext cx="2830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66"/>
                </a:solidFill>
                <a:ea typeface="宋体" panose="02010600030101010101" pitchFamily="2" charset="-122"/>
              </a:rPr>
              <a:t>For each primary ray:</a:t>
            </a:r>
          </a:p>
        </p:txBody>
      </p:sp>
      <p:sp>
        <p:nvSpPr>
          <p:cNvPr id="688139" name="Text Box 11"/>
          <p:cNvSpPr txBox="1">
            <a:spLocks noChangeArrowheads="1"/>
          </p:cNvSpPr>
          <p:nvPr/>
        </p:nvSpPr>
        <p:spPr bwMode="auto">
          <a:xfrm>
            <a:off x="2306638" y="5410200"/>
            <a:ext cx="5338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2. Jitter time </a:t>
            </a:r>
            <a:r>
              <a:rPr lang="en-US" altLang="zh-CN" sz="2400" i="1">
                <a:solidFill>
                  <a:srgbClr val="FF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i="1">
                <a:solidFill>
                  <a:srgbClr val="FFFFCC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within inter-frame interval.</a:t>
            </a:r>
          </a:p>
        </p:txBody>
      </p:sp>
      <p:sp>
        <p:nvSpPr>
          <p:cNvPr id="688140" name="Text Box 12"/>
          <p:cNvSpPr txBox="1">
            <a:spLocks noChangeArrowheads="1"/>
          </p:cNvSpPr>
          <p:nvPr/>
        </p:nvSpPr>
        <p:spPr bwMode="auto">
          <a:xfrm>
            <a:off x="1981201" y="1752601"/>
            <a:ext cx="10550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sample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88141" name="AutoShape 13"/>
          <p:cNvSpPr>
            <a:spLocks noChangeArrowheads="1"/>
          </p:cNvSpPr>
          <p:nvPr/>
        </p:nvSpPr>
        <p:spPr bwMode="auto">
          <a:xfrm>
            <a:off x="2971801" y="23622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88142" name="Oval 14"/>
          <p:cNvSpPr>
            <a:spLocks noChangeArrowheads="1"/>
          </p:cNvSpPr>
          <p:nvPr/>
        </p:nvSpPr>
        <p:spPr bwMode="auto">
          <a:xfrm rot="-4951207">
            <a:off x="3865563" y="2306638"/>
            <a:ext cx="16383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59407" name="Slide Number Placeholder 1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C471EBA1-E0ED-499A-BD62-40DE9D675F1C}" type="slidenum">
              <a:rPr lang="en-US" altLang="zh-CN" sz="1400">
                <a:solidFill>
                  <a:srgbClr val="FFFFCC"/>
                </a:solidFill>
              </a:rPr>
              <a:pPr/>
              <a:t>46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2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in Time/Camera Space</a:t>
            </a:r>
          </a:p>
        </p:txBody>
      </p:sp>
      <p:sp>
        <p:nvSpPr>
          <p:cNvPr id="689155" name="Line 3"/>
          <p:cNvSpPr>
            <a:spLocks noChangeShapeType="1"/>
          </p:cNvSpPr>
          <p:nvPr/>
        </p:nvSpPr>
        <p:spPr bwMode="auto">
          <a:xfrm>
            <a:off x="3048000" y="1828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9156" name="Freeform 4"/>
          <p:cNvSpPr>
            <a:spLocks/>
          </p:cNvSpPr>
          <p:nvPr/>
        </p:nvSpPr>
        <p:spPr bwMode="auto">
          <a:xfrm rot="-306830">
            <a:off x="7162800" y="1828800"/>
            <a:ext cx="2514600" cy="1600200"/>
          </a:xfrm>
          <a:custGeom>
            <a:avLst/>
            <a:gdLst>
              <a:gd name="T0" fmla="*/ 0 w 1584"/>
              <a:gd name="T1" fmla="*/ 2147483647 h 1008"/>
              <a:gd name="T2" fmla="*/ 2147483647 w 1584"/>
              <a:gd name="T3" fmla="*/ 2147483647 h 1008"/>
              <a:gd name="T4" fmla="*/ 2147483647 w 1584"/>
              <a:gd name="T5" fmla="*/ 2147483647 h 1008"/>
              <a:gd name="T6" fmla="*/ 2147483647 w 1584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008"/>
              <a:gd name="T14" fmla="*/ 1584 w 1584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008">
                <a:moveTo>
                  <a:pt x="0" y="1008"/>
                </a:moveTo>
                <a:cubicBezTo>
                  <a:pt x="316" y="952"/>
                  <a:pt x="632" y="896"/>
                  <a:pt x="816" y="768"/>
                </a:cubicBezTo>
                <a:cubicBezTo>
                  <a:pt x="1000" y="640"/>
                  <a:pt x="976" y="368"/>
                  <a:pt x="1104" y="240"/>
                </a:cubicBezTo>
                <a:cubicBezTo>
                  <a:pt x="1232" y="112"/>
                  <a:pt x="1408" y="56"/>
                  <a:pt x="1584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9157" name="Rectangle 5"/>
          <p:cNvSpPr>
            <a:spLocks noChangeArrowheads="1"/>
          </p:cNvSpPr>
          <p:nvPr/>
        </p:nvSpPr>
        <p:spPr bwMode="auto">
          <a:xfrm>
            <a:off x="7010400" y="1447800"/>
            <a:ext cx="12192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89158" name="Text Box 6"/>
          <p:cNvSpPr txBox="1">
            <a:spLocks noChangeArrowheads="1"/>
          </p:cNvSpPr>
          <p:nvPr/>
        </p:nvSpPr>
        <p:spPr bwMode="auto">
          <a:xfrm>
            <a:off x="8382001" y="13716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light</a:t>
            </a:r>
          </a:p>
        </p:txBody>
      </p:sp>
      <p:sp>
        <p:nvSpPr>
          <p:cNvPr id="689159" name="Text Box 7"/>
          <p:cNvSpPr txBox="1">
            <a:spLocks noChangeArrowheads="1"/>
          </p:cNvSpPr>
          <p:nvPr/>
        </p:nvSpPr>
        <p:spPr bwMode="auto">
          <a:xfrm>
            <a:off x="9220201" y="1905000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surface</a:t>
            </a:r>
          </a:p>
        </p:txBody>
      </p:sp>
      <p:sp>
        <p:nvSpPr>
          <p:cNvPr id="689160" name="Text Box 8"/>
          <p:cNvSpPr txBox="1">
            <a:spLocks noChangeArrowheads="1"/>
          </p:cNvSpPr>
          <p:nvPr/>
        </p:nvSpPr>
        <p:spPr bwMode="auto">
          <a:xfrm>
            <a:off x="4419600" y="3352800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lens</a:t>
            </a:r>
          </a:p>
        </p:txBody>
      </p:sp>
      <p:sp>
        <p:nvSpPr>
          <p:cNvPr id="689161" name="Text Box 9"/>
          <p:cNvSpPr txBox="1">
            <a:spLocks noChangeArrowheads="1"/>
          </p:cNvSpPr>
          <p:nvPr/>
        </p:nvSpPr>
        <p:spPr bwMode="auto">
          <a:xfrm>
            <a:off x="2498726" y="3429001"/>
            <a:ext cx="934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image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plane</a:t>
            </a:r>
          </a:p>
        </p:txBody>
      </p:sp>
      <p:sp>
        <p:nvSpPr>
          <p:cNvPr id="689162" name="Text Box 10"/>
          <p:cNvSpPr txBox="1">
            <a:spLocks noChangeArrowheads="1"/>
          </p:cNvSpPr>
          <p:nvPr/>
        </p:nvSpPr>
        <p:spPr bwMode="auto">
          <a:xfrm>
            <a:off x="2306638" y="4689475"/>
            <a:ext cx="2830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66"/>
                </a:solidFill>
                <a:ea typeface="宋体" panose="02010600030101010101" pitchFamily="2" charset="-122"/>
              </a:rPr>
              <a:t>For each primary ray:</a:t>
            </a:r>
          </a:p>
        </p:txBody>
      </p:sp>
      <p:sp>
        <p:nvSpPr>
          <p:cNvPr id="689163" name="Text Box 11"/>
          <p:cNvSpPr txBox="1">
            <a:spLocks noChangeArrowheads="1"/>
          </p:cNvSpPr>
          <p:nvPr/>
        </p:nvSpPr>
        <p:spPr bwMode="auto">
          <a:xfrm>
            <a:off x="2306638" y="5410200"/>
            <a:ext cx="6743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3. Move camera and objects to position at that time </a:t>
            </a:r>
            <a:r>
              <a:rPr lang="en-US" altLang="zh-CN" sz="2400" i="1">
                <a:solidFill>
                  <a:srgbClr val="FF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i="1">
                <a:solidFill>
                  <a:srgbClr val="FFFFCC"/>
                </a:solidFill>
                <a:ea typeface="宋体" panose="02010600030101010101" pitchFamily="2" charset="-122"/>
              </a:rPr>
              <a:t>.</a:t>
            </a:r>
            <a:endParaRPr lang="en-US" altLang="zh-CN" sz="2400">
              <a:solidFill>
                <a:srgbClr val="FFFFCC"/>
              </a:solidFill>
              <a:ea typeface="宋体" panose="02010600030101010101" pitchFamily="2" charset="-122"/>
            </a:endParaRPr>
          </a:p>
        </p:txBody>
      </p:sp>
      <p:sp>
        <p:nvSpPr>
          <p:cNvPr id="689164" name="Text Box 12"/>
          <p:cNvSpPr txBox="1">
            <a:spLocks noChangeArrowheads="1"/>
          </p:cNvSpPr>
          <p:nvPr/>
        </p:nvSpPr>
        <p:spPr bwMode="auto">
          <a:xfrm>
            <a:off x="1981201" y="1752601"/>
            <a:ext cx="10550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sample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89165" name="AutoShape 13"/>
          <p:cNvSpPr>
            <a:spLocks noChangeArrowheads="1"/>
          </p:cNvSpPr>
          <p:nvPr/>
        </p:nvSpPr>
        <p:spPr bwMode="auto">
          <a:xfrm>
            <a:off x="2971801" y="23622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89166" name="Oval 14"/>
          <p:cNvSpPr>
            <a:spLocks noChangeArrowheads="1"/>
          </p:cNvSpPr>
          <p:nvPr/>
        </p:nvSpPr>
        <p:spPr bwMode="auto">
          <a:xfrm rot="-5406436">
            <a:off x="3990975" y="2381250"/>
            <a:ext cx="16383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0431" name="Slide Number Placeholder 1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D180E48-1D44-483E-9086-0CD7DDA51325}" type="slidenum">
              <a:rPr lang="en-US" altLang="zh-CN" sz="1400">
                <a:solidFill>
                  <a:srgbClr val="FFFFCC"/>
                </a:solidFill>
              </a:rPr>
              <a:pPr/>
              <a:t>47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2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in Time/Camera Space</a:t>
            </a:r>
          </a:p>
        </p:txBody>
      </p:sp>
      <p:sp>
        <p:nvSpPr>
          <p:cNvPr id="690179" name="Line 3"/>
          <p:cNvSpPr>
            <a:spLocks noChangeShapeType="1"/>
          </p:cNvSpPr>
          <p:nvPr/>
        </p:nvSpPr>
        <p:spPr bwMode="auto">
          <a:xfrm>
            <a:off x="3048000" y="1828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0" name="Freeform 4"/>
          <p:cNvSpPr>
            <a:spLocks/>
          </p:cNvSpPr>
          <p:nvPr/>
        </p:nvSpPr>
        <p:spPr bwMode="auto">
          <a:xfrm rot="-306830">
            <a:off x="7162800" y="1828800"/>
            <a:ext cx="2514600" cy="1600200"/>
          </a:xfrm>
          <a:custGeom>
            <a:avLst/>
            <a:gdLst>
              <a:gd name="T0" fmla="*/ 0 w 1584"/>
              <a:gd name="T1" fmla="*/ 2147483647 h 1008"/>
              <a:gd name="T2" fmla="*/ 2147483647 w 1584"/>
              <a:gd name="T3" fmla="*/ 2147483647 h 1008"/>
              <a:gd name="T4" fmla="*/ 2147483647 w 1584"/>
              <a:gd name="T5" fmla="*/ 2147483647 h 1008"/>
              <a:gd name="T6" fmla="*/ 2147483647 w 1584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008"/>
              <a:gd name="T14" fmla="*/ 1584 w 1584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008">
                <a:moveTo>
                  <a:pt x="0" y="1008"/>
                </a:moveTo>
                <a:cubicBezTo>
                  <a:pt x="316" y="952"/>
                  <a:pt x="632" y="896"/>
                  <a:pt x="816" y="768"/>
                </a:cubicBezTo>
                <a:cubicBezTo>
                  <a:pt x="1000" y="640"/>
                  <a:pt x="976" y="368"/>
                  <a:pt x="1104" y="240"/>
                </a:cubicBezTo>
                <a:cubicBezTo>
                  <a:pt x="1232" y="112"/>
                  <a:pt x="1408" y="56"/>
                  <a:pt x="1584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1" name="AutoShape 5"/>
          <p:cNvSpPr>
            <a:spLocks noChangeArrowheads="1"/>
          </p:cNvSpPr>
          <p:nvPr/>
        </p:nvSpPr>
        <p:spPr bwMode="auto">
          <a:xfrm>
            <a:off x="6172201" y="25908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0182" name="Rectangle 6"/>
          <p:cNvSpPr>
            <a:spLocks noChangeArrowheads="1"/>
          </p:cNvSpPr>
          <p:nvPr/>
        </p:nvSpPr>
        <p:spPr bwMode="auto">
          <a:xfrm>
            <a:off x="7010400" y="1447800"/>
            <a:ext cx="12192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0183" name="Text Box 7"/>
          <p:cNvSpPr txBox="1">
            <a:spLocks noChangeArrowheads="1"/>
          </p:cNvSpPr>
          <p:nvPr/>
        </p:nvSpPr>
        <p:spPr bwMode="auto">
          <a:xfrm>
            <a:off x="8382001" y="13716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light</a:t>
            </a:r>
          </a:p>
        </p:txBody>
      </p:sp>
      <p:sp>
        <p:nvSpPr>
          <p:cNvPr id="690184" name="Text Box 8"/>
          <p:cNvSpPr txBox="1">
            <a:spLocks noChangeArrowheads="1"/>
          </p:cNvSpPr>
          <p:nvPr/>
        </p:nvSpPr>
        <p:spPr bwMode="auto">
          <a:xfrm>
            <a:off x="9220201" y="1905000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surface</a:t>
            </a:r>
          </a:p>
        </p:txBody>
      </p:sp>
      <p:sp>
        <p:nvSpPr>
          <p:cNvPr id="690185" name="Text Box 9"/>
          <p:cNvSpPr txBox="1">
            <a:spLocks noChangeArrowheads="1"/>
          </p:cNvSpPr>
          <p:nvPr/>
        </p:nvSpPr>
        <p:spPr bwMode="auto">
          <a:xfrm>
            <a:off x="5791201" y="2819401"/>
            <a:ext cx="8162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focal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0186" name="Text Box 10"/>
          <p:cNvSpPr txBox="1">
            <a:spLocks noChangeArrowheads="1"/>
          </p:cNvSpPr>
          <p:nvPr/>
        </p:nvSpPr>
        <p:spPr bwMode="auto">
          <a:xfrm>
            <a:off x="4419600" y="3352800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lens</a:t>
            </a:r>
          </a:p>
        </p:txBody>
      </p:sp>
      <p:sp>
        <p:nvSpPr>
          <p:cNvPr id="690187" name="Text Box 11"/>
          <p:cNvSpPr txBox="1">
            <a:spLocks noChangeArrowheads="1"/>
          </p:cNvSpPr>
          <p:nvPr/>
        </p:nvSpPr>
        <p:spPr bwMode="auto">
          <a:xfrm>
            <a:off x="2498726" y="3429001"/>
            <a:ext cx="934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image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plane</a:t>
            </a:r>
          </a:p>
        </p:txBody>
      </p:sp>
      <p:sp>
        <p:nvSpPr>
          <p:cNvPr id="690188" name="Text Box 12"/>
          <p:cNvSpPr txBox="1">
            <a:spLocks noChangeArrowheads="1"/>
          </p:cNvSpPr>
          <p:nvPr/>
        </p:nvSpPr>
        <p:spPr bwMode="auto">
          <a:xfrm>
            <a:off x="2306638" y="4689475"/>
            <a:ext cx="2830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66"/>
                </a:solidFill>
                <a:ea typeface="宋体" panose="02010600030101010101" pitchFamily="2" charset="-122"/>
              </a:rPr>
              <a:t>For each primary ray:</a:t>
            </a:r>
          </a:p>
        </p:txBody>
      </p:sp>
      <p:sp>
        <p:nvSpPr>
          <p:cNvPr id="690189" name="Text Box 13"/>
          <p:cNvSpPr txBox="1">
            <a:spLocks noChangeArrowheads="1"/>
          </p:cNvSpPr>
          <p:nvPr/>
        </p:nvSpPr>
        <p:spPr bwMode="auto">
          <a:xfrm>
            <a:off x="2306639" y="5410200"/>
            <a:ext cx="323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4. Determine focal point.</a:t>
            </a:r>
          </a:p>
        </p:txBody>
      </p:sp>
      <p:sp>
        <p:nvSpPr>
          <p:cNvPr id="690190" name="Text Box 14"/>
          <p:cNvSpPr txBox="1">
            <a:spLocks noChangeArrowheads="1"/>
          </p:cNvSpPr>
          <p:nvPr/>
        </p:nvSpPr>
        <p:spPr bwMode="auto">
          <a:xfrm>
            <a:off x="1981201" y="1752601"/>
            <a:ext cx="10550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sample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0191" name="AutoShape 15"/>
          <p:cNvSpPr>
            <a:spLocks noChangeArrowheads="1"/>
          </p:cNvSpPr>
          <p:nvPr/>
        </p:nvSpPr>
        <p:spPr bwMode="auto">
          <a:xfrm>
            <a:off x="2971801" y="23622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0192" name="Oval 16"/>
          <p:cNvSpPr>
            <a:spLocks noChangeArrowheads="1"/>
          </p:cNvSpPr>
          <p:nvPr/>
        </p:nvSpPr>
        <p:spPr bwMode="auto">
          <a:xfrm rot="-5406436">
            <a:off x="3990975" y="2381250"/>
            <a:ext cx="16383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1457" name="Slide Number Placeholder 1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1CEA7BCD-86B9-4D57-AA67-813187C9B10A}" type="slidenum">
              <a:rPr lang="en-US" altLang="zh-CN" sz="1400">
                <a:solidFill>
                  <a:srgbClr val="FFFFCC"/>
                </a:solidFill>
              </a:rPr>
              <a:pPr/>
              <a:t>48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45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Oval 2"/>
          <p:cNvSpPr>
            <a:spLocks noChangeArrowheads="1"/>
          </p:cNvSpPr>
          <p:nvPr/>
        </p:nvSpPr>
        <p:spPr bwMode="auto">
          <a:xfrm rot="-5406436">
            <a:off x="3990975" y="2381250"/>
            <a:ext cx="16383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in Time/Camera Space</a:t>
            </a:r>
          </a:p>
        </p:txBody>
      </p:sp>
      <p:sp>
        <p:nvSpPr>
          <p:cNvPr id="691204" name="Line 4"/>
          <p:cNvSpPr>
            <a:spLocks noChangeShapeType="1"/>
          </p:cNvSpPr>
          <p:nvPr/>
        </p:nvSpPr>
        <p:spPr bwMode="auto">
          <a:xfrm>
            <a:off x="3048000" y="1828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1205" name="Freeform 5"/>
          <p:cNvSpPr>
            <a:spLocks/>
          </p:cNvSpPr>
          <p:nvPr/>
        </p:nvSpPr>
        <p:spPr bwMode="auto">
          <a:xfrm rot="-306830">
            <a:off x="7162800" y="1828800"/>
            <a:ext cx="2514600" cy="1600200"/>
          </a:xfrm>
          <a:custGeom>
            <a:avLst/>
            <a:gdLst>
              <a:gd name="T0" fmla="*/ 0 w 1584"/>
              <a:gd name="T1" fmla="*/ 2147483647 h 1008"/>
              <a:gd name="T2" fmla="*/ 2147483647 w 1584"/>
              <a:gd name="T3" fmla="*/ 2147483647 h 1008"/>
              <a:gd name="T4" fmla="*/ 2147483647 w 1584"/>
              <a:gd name="T5" fmla="*/ 2147483647 h 1008"/>
              <a:gd name="T6" fmla="*/ 2147483647 w 1584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008"/>
              <a:gd name="T14" fmla="*/ 1584 w 1584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008">
                <a:moveTo>
                  <a:pt x="0" y="1008"/>
                </a:moveTo>
                <a:cubicBezTo>
                  <a:pt x="316" y="952"/>
                  <a:pt x="632" y="896"/>
                  <a:pt x="816" y="768"/>
                </a:cubicBezTo>
                <a:cubicBezTo>
                  <a:pt x="1000" y="640"/>
                  <a:pt x="976" y="368"/>
                  <a:pt x="1104" y="240"/>
                </a:cubicBezTo>
                <a:cubicBezTo>
                  <a:pt x="1232" y="112"/>
                  <a:pt x="1408" y="56"/>
                  <a:pt x="1584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1206" name="AutoShape 6"/>
          <p:cNvSpPr>
            <a:spLocks noChangeArrowheads="1"/>
          </p:cNvSpPr>
          <p:nvPr/>
        </p:nvSpPr>
        <p:spPr bwMode="auto">
          <a:xfrm>
            <a:off x="6172201" y="25908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1207" name="Rectangle 7"/>
          <p:cNvSpPr>
            <a:spLocks noChangeArrowheads="1"/>
          </p:cNvSpPr>
          <p:nvPr/>
        </p:nvSpPr>
        <p:spPr bwMode="auto">
          <a:xfrm>
            <a:off x="7010400" y="1447800"/>
            <a:ext cx="12192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1208" name="Text Box 8"/>
          <p:cNvSpPr txBox="1">
            <a:spLocks noChangeArrowheads="1"/>
          </p:cNvSpPr>
          <p:nvPr/>
        </p:nvSpPr>
        <p:spPr bwMode="auto">
          <a:xfrm>
            <a:off x="8382001" y="13716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light</a:t>
            </a:r>
          </a:p>
        </p:txBody>
      </p:sp>
      <p:sp>
        <p:nvSpPr>
          <p:cNvPr id="691209" name="Text Box 9"/>
          <p:cNvSpPr txBox="1">
            <a:spLocks noChangeArrowheads="1"/>
          </p:cNvSpPr>
          <p:nvPr/>
        </p:nvSpPr>
        <p:spPr bwMode="auto">
          <a:xfrm>
            <a:off x="9220201" y="1905000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surface</a:t>
            </a:r>
          </a:p>
        </p:txBody>
      </p:sp>
      <p:sp>
        <p:nvSpPr>
          <p:cNvPr id="691210" name="Text Box 10"/>
          <p:cNvSpPr txBox="1">
            <a:spLocks noChangeArrowheads="1"/>
          </p:cNvSpPr>
          <p:nvPr/>
        </p:nvSpPr>
        <p:spPr bwMode="auto">
          <a:xfrm>
            <a:off x="5791201" y="2819401"/>
            <a:ext cx="8162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focal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1211" name="Text Box 11"/>
          <p:cNvSpPr txBox="1">
            <a:spLocks noChangeArrowheads="1"/>
          </p:cNvSpPr>
          <p:nvPr/>
        </p:nvSpPr>
        <p:spPr bwMode="auto">
          <a:xfrm>
            <a:off x="4419600" y="3352800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lens</a:t>
            </a:r>
          </a:p>
        </p:txBody>
      </p:sp>
      <p:sp>
        <p:nvSpPr>
          <p:cNvPr id="691212" name="Text Box 12"/>
          <p:cNvSpPr txBox="1">
            <a:spLocks noChangeArrowheads="1"/>
          </p:cNvSpPr>
          <p:nvPr/>
        </p:nvSpPr>
        <p:spPr bwMode="auto">
          <a:xfrm>
            <a:off x="2498726" y="3429001"/>
            <a:ext cx="934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image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plane</a:t>
            </a:r>
          </a:p>
        </p:txBody>
      </p:sp>
      <p:sp>
        <p:nvSpPr>
          <p:cNvPr id="691213" name="Text Box 13"/>
          <p:cNvSpPr txBox="1">
            <a:spLocks noChangeArrowheads="1"/>
          </p:cNvSpPr>
          <p:nvPr/>
        </p:nvSpPr>
        <p:spPr bwMode="auto">
          <a:xfrm>
            <a:off x="2306638" y="4689475"/>
            <a:ext cx="2830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66"/>
                </a:solidFill>
                <a:ea typeface="宋体" panose="02010600030101010101" pitchFamily="2" charset="-122"/>
              </a:rPr>
              <a:t>For each primary ray:</a:t>
            </a:r>
          </a:p>
        </p:txBody>
      </p:sp>
      <p:sp>
        <p:nvSpPr>
          <p:cNvPr id="691214" name="Text Box 14"/>
          <p:cNvSpPr txBox="1">
            <a:spLocks noChangeArrowheads="1"/>
          </p:cNvSpPr>
          <p:nvPr/>
        </p:nvSpPr>
        <p:spPr bwMode="auto">
          <a:xfrm>
            <a:off x="2306639" y="5410200"/>
            <a:ext cx="279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5. Jitter lens location.</a:t>
            </a:r>
          </a:p>
        </p:txBody>
      </p:sp>
      <p:sp>
        <p:nvSpPr>
          <p:cNvPr id="691215" name="Text Box 15"/>
          <p:cNvSpPr txBox="1">
            <a:spLocks noChangeArrowheads="1"/>
          </p:cNvSpPr>
          <p:nvPr/>
        </p:nvSpPr>
        <p:spPr bwMode="auto">
          <a:xfrm>
            <a:off x="1981201" y="1752601"/>
            <a:ext cx="10550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sample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1216" name="AutoShape 16"/>
          <p:cNvSpPr>
            <a:spLocks noChangeArrowheads="1"/>
          </p:cNvSpPr>
          <p:nvPr/>
        </p:nvSpPr>
        <p:spPr bwMode="auto">
          <a:xfrm>
            <a:off x="2971801" y="23622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1217" name="AutoShape 17"/>
          <p:cNvSpPr>
            <a:spLocks noChangeArrowheads="1"/>
          </p:cNvSpPr>
          <p:nvPr/>
        </p:nvSpPr>
        <p:spPr bwMode="auto">
          <a:xfrm>
            <a:off x="4724401" y="20574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1218" name="Line 18"/>
          <p:cNvSpPr>
            <a:spLocks noChangeShapeType="1"/>
          </p:cNvSpPr>
          <p:nvPr/>
        </p:nvSpPr>
        <p:spPr bwMode="auto">
          <a:xfrm>
            <a:off x="4800600" y="2133600"/>
            <a:ext cx="0" cy="304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83" name="Slide Number Placeholder 20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D277C10-AAD3-44DD-A0E5-31E776552178}" type="slidenum">
              <a:rPr lang="en-US" altLang="zh-CN" sz="1400">
                <a:solidFill>
                  <a:srgbClr val="FFFFCC"/>
                </a:solidFill>
              </a:rPr>
              <a:pPr/>
              <a:t>49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Disadvantage to Both:</a:t>
            </a:r>
          </a:p>
        </p:txBody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5488" y="1474788"/>
            <a:ext cx="8424862" cy="48387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ea typeface="宋体" panose="02010600030101010101" pitchFamily="2" charset="-122"/>
              </a:rPr>
              <a:t>Finally, neither approach can easily account for </a:t>
            </a:r>
            <a:r>
              <a:rPr lang="en-US" altLang="zh-CN" dirty="0" smtClean="0">
                <a:solidFill>
                  <a:srgbClr val="FFFF00"/>
                </a:solidFill>
                <a:ea typeface="宋体" panose="02010600030101010101" pitchFamily="2" charset="-122"/>
              </a:rPr>
              <a:t>caustics</a:t>
            </a:r>
            <a:r>
              <a:rPr lang="en-US" altLang="zh-CN" dirty="0" smtClean="0">
                <a:ea typeface="宋体" panose="02010600030101010101" pitchFamily="2" charset="-122"/>
              </a:rPr>
              <a:t>: bright and shaped areas caused by the focusing and concentration of light by curved (lens-like) surfaces.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Leads to </a:t>
            </a:r>
            <a:r>
              <a:rPr lang="en-US" altLang="zh-CN" dirty="0" smtClean="0">
                <a:solidFill>
                  <a:srgbClr val="FFFF00"/>
                </a:solidFill>
                <a:ea typeface="宋体" panose="02010600030101010101" pitchFamily="2" charset="-122"/>
              </a:rPr>
              <a:t>Monte Carlo Path Tracing</a:t>
            </a:r>
            <a:r>
              <a:rPr lang="en-US" altLang="zh-CN" dirty="0" smtClean="0">
                <a:ea typeface="宋体" panose="02010600030101010101" pitchFamily="2" charset="-122"/>
              </a:rPr>
              <a:t> and </a:t>
            </a:r>
            <a:r>
              <a:rPr lang="en-US" altLang="zh-CN" dirty="0" smtClean="0">
                <a:solidFill>
                  <a:srgbClr val="FFFF00"/>
                </a:solidFill>
                <a:ea typeface="宋体" panose="02010600030101010101" pitchFamily="2" charset="-122"/>
              </a:rPr>
              <a:t>Photon Mapping</a:t>
            </a:r>
            <a:r>
              <a:rPr lang="en-US" altLang="zh-CN" dirty="0" smtClean="0"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646148" name="Picture 4" descr="metalring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>
            <a:fillRect/>
          </a:stretch>
        </p:blipFill>
        <p:spPr bwMode="auto">
          <a:xfrm>
            <a:off x="4572000" y="3181350"/>
            <a:ext cx="3048000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58D56DC-0A0B-425D-A284-148F65408D28}" type="slidenum">
              <a:rPr lang="en-US" altLang="zh-CN" sz="1400">
                <a:solidFill>
                  <a:schemeClr val="tx1"/>
                </a:solidFill>
              </a:rPr>
              <a:pPr/>
              <a:t>5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868613" y="4060825"/>
            <a:ext cx="3486150" cy="717550"/>
            <a:chOff x="1345324" y="4779853"/>
            <a:chExt cx="3485640" cy="717542"/>
          </a:xfrm>
        </p:grpSpPr>
        <p:sp>
          <p:nvSpPr>
            <p:cNvPr id="646151" name="Oval 1"/>
            <p:cNvSpPr>
              <a:spLocks noChangeArrowheads="1"/>
            </p:cNvSpPr>
            <p:nvPr/>
          </p:nvSpPr>
          <p:spPr bwMode="auto">
            <a:xfrm rot="-1745830">
              <a:off x="3745823" y="4779853"/>
              <a:ext cx="1085141" cy="633981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646152" name="Right Arrow 2"/>
            <p:cNvSpPr>
              <a:spLocks noChangeArrowheads="1"/>
            </p:cNvSpPr>
            <p:nvPr/>
          </p:nvSpPr>
          <p:spPr bwMode="auto">
            <a:xfrm>
              <a:off x="1345324" y="5012763"/>
              <a:ext cx="2427889" cy="484632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chemeClr val="tx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zh-CN"/>
            </a:p>
          </p:txBody>
        </p:sp>
      </p:grpSp>
    </p:spTree>
    <p:extLst>
      <p:ext uri="{BB962C8B-B14F-4D97-AF65-F5344CB8AC3E}">
        <p14:creationId xmlns:p14="http://schemas.microsoft.com/office/powerpoint/2010/main" val="5651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Oval 2"/>
          <p:cNvSpPr>
            <a:spLocks noChangeArrowheads="1"/>
          </p:cNvSpPr>
          <p:nvPr/>
        </p:nvSpPr>
        <p:spPr bwMode="auto">
          <a:xfrm rot="-5406436">
            <a:off x="3990975" y="2381250"/>
            <a:ext cx="16383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2227" name="Line 3"/>
          <p:cNvSpPr>
            <a:spLocks noChangeShapeType="1"/>
          </p:cNvSpPr>
          <p:nvPr/>
        </p:nvSpPr>
        <p:spPr bwMode="auto">
          <a:xfrm>
            <a:off x="4876800" y="2209800"/>
            <a:ext cx="30480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2228" name="Line 4"/>
          <p:cNvSpPr>
            <a:spLocks noChangeShapeType="1"/>
          </p:cNvSpPr>
          <p:nvPr/>
        </p:nvSpPr>
        <p:spPr bwMode="auto">
          <a:xfrm flipV="1">
            <a:off x="3048000" y="2133600"/>
            <a:ext cx="16764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22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in Time/Camera Space</a:t>
            </a:r>
          </a:p>
        </p:txBody>
      </p:sp>
      <p:sp>
        <p:nvSpPr>
          <p:cNvPr id="692230" name="Line 6"/>
          <p:cNvSpPr>
            <a:spLocks noChangeShapeType="1"/>
          </p:cNvSpPr>
          <p:nvPr/>
        </p:nvSpPr>
        <p:spPr bwMode="auto">
          <a:xfrm>
            <a:off x="3048000" y="1828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2231" name="Freeform 7"/>
          <p:cNvSpPr>
            <a:spLocks/>
          </p:cNvSpPr>
          <p:nvPr/>
        </p:nvSpPr>
        <p:spPr bwMode="auto">
          <a:xfrm rot="-306830">
            <a:off x="7162800" y="1828800"/>
            <a:ext cx="2514600" cy="1600200"/>
          </a:xfrm>
          <a:custGeom>
            <a:avLst/>
            <a:gdLst>
              <a:gd name="T0" fmla="*/ 0 w 1584"/>
              <a:gd name="T1" fmla="*/ 2147483647 h 1008"/>
              <a:gd name="T2" fmla="*/ 2147483647 w 1584"/>
              <a:gd name="T3" fmla="*/ 2147483647 h 1008"/>
              <a:gd name="T4" fmla="*/ 2147483647 w 1584"/>
              <a:gd name="T5" fmla="*/ 2147483647 h 1008"/>
              <a:gd name="T6" fmla="*/ 2147483647 w 1584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008"/>
              <a:gd name="T14" fmla="*/ 1584 w 1584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008">
                <a:moveTo>
                  <a:pt x="0" y="1008"/>
                </a:moveTo>
                <a:cubicBezTo>
                  <a:pt x="316" y="952"/>
                  <a:pt x="632" y="896"/>
                  <a:pt x="816" y="768"/>
                </a:cubicBezTo>
                <a:cubicBezTo>
                  <a:pt x="1000" y="640"/>
                  <a:pt x="976" y="368"/>
                  <a:pt x="1104" y="240"/>
                </a:cubicBezTo>
                <a:cubicBezTo>
                  <a:pt x="1232" y="112"/>
                  <a:pt x="1408" y="56"/>
                  <a:pt x="1584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2232" name="AutoShape 8"/>
          <p:cNvSpPr>
            <a:spLocks noChangeArrowheads="1"/>
          </p:cNvSpPr>
          <p:nvPr/>
        </p:nvSpPr>
        <p:spPr bwMode="auto">
          <a:xfrm>
            <a:off x="6172201" y="25908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2233" name="Rectangle 9"/>
          <p:cNvSpPr>
            <a:spLocks noChangeArrowheads="1"/>
          </p:cNvSpPr>
          <p:nvPr/>
        </p:nvSpPr>
        <p:spPr bwMode="auto">
          <a:xfrm>
            <a:off x="7010400" y="1447800"/>
            <a:ext cx="12192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2234" name="Text Box 10"/>
          <p:cNvSpPr txBox="1">
            <a:spLocks noChangeArrowheads="1"/>
          </p:cNvSpPr>
          <p:nvPr/>
        </p:nvSpPr>
        <p:spPr bwMode="auto">
          <a:xfrm>
            <a:off x="8382001" y="13716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light</a:t>
            </a:r>
          </a:p>
        </p:txBody>
      </p:sp>
      <p:sp>
        <p:nvSpPr>
          <p:cNvPr id="692235" name="Text Box 11"/>
          <p:cNvSpPr txBox="1">
            <a:spLocks noChangeArrowheads="1"/>
          </p:cNvSpPr>
          <p:nvPr/>
        </p:nvSpPr>
        <p:spPr bwMode="auto">
          <a:xfrm>
            <a:off x="9220201" y="1905000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surface</a:t>
            </a:r>
          </a:p>
        </p:txBody>
      </p:sp>
      <p:sp>
        <p:nvSpPr>
          <p:cNvPr id="692236" name="Text Box 12"/>
          <p:cNvSpPr txBox="1">
            <a:spLocks noChangeArrowheads="1"/>
          </p:cNvSpPr>
          <p:nvPr/>
        </p:nvSpPr>
        <p:spPr bwMode="auto">
          <a:xfrm>
            <a:off x="5791201" y="2819401"/>
            <a:ext cx="8162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focal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2237" name="Text Box 13"/>
          <p:cNvSpPr txBox="1">
            <a:spLocks noChangeArrowheads="1"/>
          </p:cNvSpPr>
          <p:nvPr/>
        </p:nvSpPr>
        <p:spPr bwMode="auto">
          <a:xfrm>
            <a:off x="4419600" y="3352800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lens</a:t>
            </a:r>
          </a:p>
        </p:txBody>
      </p:sp>
      <p:sp>
        <p:nvSpPr>
          <p:cNvPr id="692238" name="Text Box 14"/>
          <p:cNvSpPr txBox="1">
            <a:spLocks noChangeArrowheads="1"/>
          </p:cNvSpPr>
          <p:nvPr/>
        </p:nvSpPr>
        <p:spPr bwMode="auto">
          <a:xfrm>
            <a:off x="2498726" y="3429001"/>
            <a:ext cx="934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image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plane</a:t>
            </a:r>
          </a:p>
        </p:txBody>
      </p:sp>
      <p:sp>
        <p:nvSpPr>
          <p:cNvPr id="692239" name="Text Box 15"/>
          <p:cNvSpPr txBox="1">
            <a:spLocks noChangeArrowheads="1"/>
          </p:cNvSpPr>
          <p:nvPr/>
        </p:nvSpPr>
        <p:spPr bwMode="auto">
          <a:xfrm>
            <a:off x="2306638" y="4689475"/>
            <a:ext cx="2830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66"/>
                </a:solidFill>
                <a:ea typeface="宋体" panose="02010600030101010101" pitchFamily="2" charset="-122"/>
              </a:rPr>
              <a:t>For each primary ray:</a:t>
            </a:r>
          </a:p>
        </p:txBody>
      </p:sp>
      <p:sp>
        <p:nvSpPr>
          <p:cNvPr id="692240" name="Text Box 16"/>
          <p:cNvSpPr txBox="1">
            <a:spLocks noChangeArrowheads="1"/>
          </p:cNvSpPr>
          <p:nvPr/>
        </p:nvSpPr>
        <p:spPr bwMode="auto">
          <a:xfrm>
            <a:off x="2306639" y="5410201"/>
            <a:ext cx="75119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6. Determine surface intersection via standard ray trace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with rays going through sampled lens point and focal point.</a:t>
            </a:r>
          </a:p>
        </p:txBody>
      </p:sp>
      <p:sp>
        <p:nvSpPr>
          <p:cNvPr id="692241" name="Text Box 17"/>
          <p:cNvSpPr txBox="1">
            <a:spLocks noChangeArrowheads="1"/>
          </p:cNvSpPr>
          <p:nvPr/>
        </p:nvSpPr>
        <p:spPr bwMode="auto">
          <a:xfrm>
            <a:off x="1981201" y="1752601"/>
            <a:ext cx="10550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sample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2242" name="AutoShape 18"/>
          <p:cNvSpPr>
            <a:spLocks noChangeArrowheads="1"/>
          </p:cNvSpPr>
          <p:nvPr/>
        </p:nvSpPr>
        <p:spPr bwMode="auto">
          <a:xfrm>
            <a:off x="2971801" y="23622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2243" name="AutoShape 19"/>
          <p:cNvSpPr>
            <a:spLocks noChangeArrowheads="1"/>
          </p:cNvSpPr>
          <p:nvPr/>
        </p:nvSpPr>
        <p:spPr bwMode="auto">
          <a:xfrm>
            <a:off x="4724401" y="20574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2244" name="Line 20"/>
          <p:cNvSpPr>
            <a:spLocks noChangeShapeType="1"/>
          </p:cNvSpPr>
          <p:nvPr/>
        </p:nvSpPr>
        <p:spPr bwMode="auto">
          <a:xfrm>
            <a:off x="4800600" y="2133600"/>
            <a:ext cx="0" cy="304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09" name="Slide Number Placeholder 22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48F6EDCC-59A6-4EA1-B3C0-9D23DF0FA3D8}" type="slidenum">
              <a:rPr lang="en-US" altLang="zh-CN" sz="1400">
                <a:solidFill>
                  <a:srgbClr val="FFFFCC"/>
                </a:solidFill>
              </a:rPr>
              <a:pPr/>
              <a:t>50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44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Oval 2"/>
          <p:cNvSpPr>
            <a:spLocks noChangeArrowheads="1"/>
          </p:cNvSpPr>
          <p:nvPr/>
        </p:nvSpPr>
        <p:spPr bwMode="auto">
          <a:xfrm rot="-5406436">
            <a:off x="3990975" y="2381250"/>
            <a:ext cx="16383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3251" name="Freeform 3"/>
          <p:cNvSpPr>
            <a:spLocks/>
          </p:cNvSpPr>
          <p:nvPr/>
        </p:nvSpPr>
        <p:spPr bwMode="auto">
          <a:xfrm>
            <a:off x="7378700" y="2565400"/>
            <a:ext cx="685800" cy="800100"/>
          </a:xfrm>
          <a:custGeom>
            <a:avLst/>
            <a:gdLst>
              <a:gd name="T0" fmla="*/ 2147483647 w 432"/>
              <a:gd name="T1" fmla="*/ 2147483647 h 504"/>
              <a:gd name="T2" fmla="*/ 2147483647 w 432"/>
              <a:gd name="T3" fmla="*/ 2147483647 h 504"/>
              <a:gd name="T4" fmla="*/ 2147483647 w 432"/>
              <a:gd name="T5" fmla="*/ 2147483647 h 504"/>
              <a:gd name="T6" fmla="*/ 2147483647 w 432"/>
              <a:gd name="T7" fmla="*/ 2147483647 h 504"/>
              <a:gd name="T8" fmla="*/ 2147483647 w 432"/>
              <a:gd name="T9" fmla="*/ 2147483647 h 504"/>
              <a:gd name="T10" fmla="*/ 2147483647 w 432"/>
              <a:gd name="T11" fmla="*/ 2147483647 h 5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2"/>
              <a:gd name="T19" fmla="*/ 0 h 504"/>
              <a:gd name="T20" fmla="*/ 432 w 432"/>
              <a:gd name="T21" fmla="*/ 504 h 5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2" h="504">
                <a:moveTo>
                  <a:pt x="344" y="448"/>
                </a:moveTo>
                <a:cubicBezTo>
                  <a:pt x="304" y="504"/>
                  <a:pt x="208" y="432"/>
                  <a:pt x="152" y="400"/>
                </a:cubicBezTo>
                <a:cubicBezTo>
                  <a:pt x="96" y="368"/>
                  <a:pt x="16" y="312"/>
                  <a:pt x="8" y="256"/>
                </a:cubicBezTo>
                <a:cubicBezTo>
                  <a:pt x="0" y="200"/>
                  <a:pt x="40" y="96"/>
                  <a:pt x="104" y="64"/>
                </a:cubicBezTo>
                <a:cubicBezTo>
                  <a:pt x="168" y="32"/>
                  <a:pt x="352" y="0"/>
                  <a:pt x="392" y="64"/>
                </a:cubicBezTo>
                <a:cubicBezTo>
                  <a:pt x="432" y="128"/>
                  <a:pt x="384" y="392"/>
                  <a:pt x="344" y="448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in Time/Camera Space</a:t>
            </a:r>
          </a:p>
        </p:txBody>
      </p:sp>
      <p:sp>
        <p:nvSpPr>
          <p:cNvPr id="693253" name="Line 5"/>
          <p:cNvSpPr>
            <a:spLocks noChangeShapeType="1"/>
          </p:cNvSpPr>
          <p:nvPr/>
        </p:nvSpPr>
        <p:spPr bwMode="auto">
          <a:xfrm>
            <a:off x="3048000" y="1828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54" name="Freeform 6"/>
          <p:cNvSpPr>
            <a:spLocks/>
          </p:cNvSpPr>
          <p:nvPr/>
        </p:nvSpPr>
        <p:spPr bwMode="auto">
          <a:xfrm rot="-306830">
            <a:off x="7162800" y="1828800"/>
            <a:ext cx="2514600" cy="1600200"/>
          </a:xfrm>
          <a:custGeom>
            <a:avLst/>
            <a:gdLst>
              <a:gd name="T0" fmla="*/ 0 w 1584"/>
              <a:gd name="T1" fmla="*/ 2147483647 h 1008"/>
              <a:gd name="T2" fmla="*/ 2147483647 w 1584"/>
              <a:gd name="T3" fmla="*/ 2147483647 h 1008"/>
              <a:gd name="T4" fmla="*/ 2147483647 w 1584"/>
              <a:gd name="T5" fmla="*/ 2147483647 h 1008"/>
              <a:gd name="T6" fmla="*/ 2147483647 w 1584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008"/>
              <a:gd name="T14" fmla="*/ 1584 w 1584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008">
                <a:moveTo>
                  <a:pt x="0" y="1008"/>
                </a:moveTo>
                <a:cubicBezTo>
                  <a:pt x="316" y="952"/>
                  <a:pt x="632" y="896"/>
                  <a:pt x="816" y="768"/>
                </a:cubicBezTo>
                <a:cubicBezTo>
                  <a:pt x="1000" y="640"/>
                  <a:pt x="976" y="368"/>
                  <a:pt x="1104" y="240"/>
                </a:cubicBezTo>
                <a:cubicBezTo>
                  <a:pt x="1232" y="112"/>
                  <a:pt x="1408" y="56"/>
                  <a:pt x="1584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55" name="Rectangle 7"/>
          <p:cNvSpPr>
            <a:spLocks noChangeArrowheads="1"/>
          </p:cNvSpPr>
          <p:nvPr/>
        </p:nvSpPr>
        <p:spPr bwMode="auto">
          <a:xfrm>
            <a:off x="7010400" y="1447800"/>
            <a:ext cx="12192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3256" name="Text Box 8"/>
          <p:cNvSpPr txBox="1">
            <a:spLocks noChangeArrowheads="1"/>
          </p:cNvSpPr>
          <p:nvPr/>
        </p:nvSpPr>
        <p:spPr bwMode="auto">
          <a:xfrm>
            <a:off x="8382001" y="13716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light</a:t>
            </a:r>
          </a:p>
        </p:txBody>
      </p:sp>
      <p:sp>
        <p:nvSpPr>
          <p:cNvPr id="693257" name="Text Box 9"/>
          <p:cNvSpPr txBox="1">
            <a:spLocks noChangeArrowheads="1"/>
          </p:cNvSpPr>
          <p:nvPr/>
        </p:nvSpPr>
        <p:spPr bwMode="auto">
          <a:xfrm>
            <a:off x="9220201" y="1905000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surface</a:t>
            </a:r>
          </a:p>
        </p:txBody>
      </p:sp>
      <p:sp>
        <p:nvSpPr>
          <p:cNvPr id="693258" name="Text Box 10"/>
          <p:cNvSpPr txBox="1">
            <a:spLocks noChangeArrowheads="1"/>
          </p:cNvSpPr>
          <p:nvPr/>
        </p:nvSpPr>
        <p:spPr bwMode="auto">
          <a:xfrm>
            <a:off x="5791201" y="2819401"/>
            <a:ext cx="8162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focal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3259" name="Text Box 11"/>
          <p:cNvSpPr txBox="1">
            <a:spLocks noChangeArrowheads="1"/>
          </p:cNvSpPr>
          <p:nvPr/>
        </p:nvSpPr>
        <p:spPr bwMode="auto">
          <a:xfrm>
            <a:off x="4419600" y="3352800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lens</a:t>
            </a:r>
          </a:p>
        </p:txBody>
      </p:sp>
      <p:sp>
        <p:nvSpPr>
          <p:cNvPr id="693260" name="Text Box 12"/>
          <p:cNvSpPr txBox="1">
            <a:spLocks noChangeArrowheads="1"/>
          </p:cNvSpPr>
          <p:nvPr/>
        </p:nvSpPr>
        <p:spPr bwMode="auto">
          <a:xfrm>
            <a:off x="2498726" y="3429001"/>
            <a:ext cx="934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image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plane</a:t>
            </a:r>
          </a:p>
        </p:txBody>
      </p:sp>
      <p:sp>
        <p:nvSpPr>
          <p:cNvPr id="693261" name="Text Box 13"/>
          <p:cNvSpPr txBox="1">
            <a:spLocks noChangeArrowheads="1"/>
          </p:cNvSpPr>
          <p:nvPr/>
        </p:nvSpPr>
        <p:spPr bwMode="auto">
          <a:xfrm>
            <a:off x="2306638" y="4689475"/>
            <a:ext cx="2830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66"/>
                </a:solidFill>
                <a:ea typeface="宋体" panose="02010600030101010101" pitchFamily="2" charset="-122"/>
              </a:rPr>
              <a:t>For each primary ray:</a:t>
            </a:r>
          </a:p>
        </p:txBody>
      </p:sp>
      <p:sp>
        <p:nvSpPr>
          <p:cNvPr id="693262" name="Text Box 14"/>
          <p:cNvSpPr txBox="1">
            <a:spLocks noChangeArrowheads="1"/>
          </p:cNvSpPr>
          <p:nvPr/>
        </p:nvSpPr>
        <p:spPr bwMode="auto">
          <a:xfrm>
            <a:off x="2306638" y="5410201"/>
            <a:ext cx="81978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7. Trace reflection ray, importance sampling according to BRDF.</a:t>
            </a:r>
          </a:p>
        </p:txBody>
      </p:sp>
      <p:sp>
        <p:nvSpPr>
          <p:cNvPr id="693263" name="Text Box 15"/>
          <p:cNvSpPr txBox="1">
            <a:spLocks noChangeArrowheads="1"/>
          </p:cNvSpPr>
          <p:nvPr/>
        </p:nvSpPr>
        <p:spPr bwMode="auto">
          <a:xfrm>
            <a:off x="1981201" y="1752601"/>
            <a:ext cx="10550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sample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3264" name="AutoShape 16"/>
          <p:cNvSpPr>
            <a:spLocks noChangeArrowheads="1"/>
          </p:cNvSpPr>
          <p:nvPr/>
        </p:nvSpPr>
        <p:spPr bwMode="auto">
          <a:xfrm>
            <a:off x="2971801" y="23622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3265" name="AutoShape 17"/>
          <p:cNvSpPr>
            <a:spLocks noChangeArrowheads="1"/>
          </p:cNvSpPr>
          <p:nvPr/>
        </p:nvSpPr>
        <p:spPr bwMode="auto">
          <a:xfrm>
            <a:off x="4724401" y="20574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3266" name="Line 18"/>
          <p:cNvSpPr>
            <a:spLocks noChangeShapeType="1"/>
          </p:cNvSpPr>
          <p:nvPr/>
        </p:nvSpPr>
        <p:spPr bwMode="auto">
          <a:xfrm>
            <a:off x="4800600" y="2133600"/>
            <a:ext cx="0" cy="304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67" name="Line 19"/>
          <p:cNvSpPr>
            <a:spLocks noChangeShapeType="1"/>
          </p:cNvSpPr>
          <p:nvPr/>
        </p:nvSpPr>
        <p:spPr bwMode="auto">
          <a:xfrm flipV="1">
            <a:off x="3048000" y="2133600"/>
            <a:ext cx="16764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68" name="Line 20"/>
          <p:cNvSpPr>
            <a:spLocks noChangeShapeType="1"/>
          </p:cNvSpPr>
          <p:nvPr/>
        </p:nvSpPr>
        <p:spPr bwMode="auto">
          <a:xfrm flipV="1">
            <a:off x="7924800" y="1981200"/>
            <a:ext cx="30480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69" name="Text Box 21"/>
          <p:cNvSpPr txBox="1">
            <a:spLocks noChangeArrowheads="1"/>
          </p:cNvSpPr>
          <p:nvPr/>
        </p:nvSpPr>
        <p:spPr bwMode="auto">
          <a:xfrm>
            <a:off x="6804025" y="1870076"/>
            <a:ext cx="12586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reflected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ray</a:t>
            </a:r>
          </a:p>
        </p:txBody>
      </p:sp>
      <p:sp>
        <p:nvSpPr>
          <p:cNvPr id="693270" name="Line 22"/>
          <p:cNvSpPr>
            <a:spLocks noChangeShapeType="1"/>
          </p:cNvSpPr>
          <p:nvPr/>
        </p:nvSpPr>
        <p:spPr bwMode="auto">
          <a:xfrm>
            <a:off x="4876800" y="2209800"/>
            <a:ext cx="30480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71" name="AutoShape 23"/>
          <p:cNvSpPr>
            <a:spLocks noChangeArrowheads="1"/>
          </p:cNvSpPr>
          <p:nvPr/>
        </p:nvSpPr>
        <p:spPr bwMode="auto">
          <a:xfrm>
            <a:off x="7864476" y="3216276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3272" name="AutoShape 24"/>
          <p:cNvSpPr>
            <a:spLocks noChangeArrowheads="1"/>
          </p:cNvSpPr>
          <p:nvPr/>
        </p:nvSpPr>
        <p:spPr bwMode="auto">
          <a:xfrm>
            <a:off x="6172201" y="25908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4537" name="Slide Number Placeholder 2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DE91B981-6013-400A-BE51-0FA347178C9D}" type="slidenum">
              <a:rPr lang="en-US" altLang="zh-CN" sz="1400">
                <a:solidFill>
                  <a:srgbClr val="FFFFCC"/>
                </a:solidFill>
              </a:rPr>
              <a:pPr/>
              <a:t>51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2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Oval 2"/>
          <p:cNvSpPr>
            <a:spLocks noChangeArrowheads="1"/>
          </p:cNvSpPr>
          <p:nvPr/>
        </p:nvSpPr>
        <p:spPr bwMode="auto">
          <a:xfrm rot="-5406436">
            <a:off x="3990975" y="2381250"/>
            <a:ext cx="16383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4275" name="Freeform 3"/>
          <p:cNvSpPr>
            <a:spLocks/>
          </p:cNvSpPr>
          <p:nvPr/>
        </p:nvSpPr>
        <p:spPr bwMode="auto">
          <a:xfrm>
            <a:off x="7378700" y="2565400"/>
            <a:ext cx="685800" cy="800100"/>
          </a:xfrm>
          <a:custGeom>
            <a:avLst/>
            <a:gdLst>
              <a:gd name="T0" fmla="*/ 2147483647 w 432"/>
              <a:gd name="T1" fmla="*/ 2147483647 h 504"/>
              <a:gd name="T2" fmla="*/ 2147483647 w 432"/>
              <a:gd name="T3" fmla="*/ 2147483647 h 504"/>
              <a:gd name="T4" fmla="*/ 2147483647 w 432"/>
              <a:gd name="T5" fmla="*/ 2147483647 h 504"/>
              <a:gd name="T6" fmla="*/ 2147483647 w 432"/>
              <a:gd name="T7" fmla="*/ 2147483647 h 504"/>
              <a:gd name="T8" fmla="*/ 2147483647 w 432"/>
              <a:gd name="T9" fmla="*/ 2147483647 h 504"/>
              <a:gd name="T10" fmla="*/ 2147483647 w 432"/>
              <a:gd name="T11" fmla="*/ 2147483647 h 5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2"/>
              <a:gd name="T19" fmla="*/ 0 h 504"/>
              <a:gd name="T20" fmla="*/ 432 w 432"/>
              <a:gd name="T21" fmla="*/ 504 h 5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2" h="504">
                <a:moveTo>
                  <a:pt x="344" y="448"/>
                </a:moveTo>
                <a:cubicBezTo>
                  <a:pt x="304" y="504"/>
                  <a:pt x="208" y="432"/>
                  <a:pt x="152" y="400"/>
                </a:cubicBezTo>
                <a:cubicBezTo>
                  <a:pt x="96" y="368"/>
                  <a:pt x="16" y="312"/>
                  <a:pt x="8" y="256"/>
                </a:cubicBezTo>
                <a:cubicBezTo>
                  <a:pt x="0" y="200"/>
                  <a:pt x="40" y="96"/>
                  <a:pt x="104" y="64"/>
                </a:cubicBezTo>
                <a:cubicBezTo>
                  <a:pt x="168" y="32"/>
                  <a:pt x="352" y="0"/>
                  <a:pt x="392" y="64"/>
                </a:cubicBezTo>
                <a:cubicBezTo>
                  <a:pt x="432" y="128"/>
                  <a:pt x="384" y="392"/>
                  <a:pt x="344" y="448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4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in Time/Camera Space</a:t>
            </a:r>
          </a:p>
        </p:txBody>
      </p:sp>
      <p:sp>
        <p:nvSpPr>
          <p:cNvPr id="694277" name="Line 5"/>
          <p:cNvSpPr>
            <a:spLocks noChangeShapeType="1"/>
          </p:cNvSpPr>
          <p:nvPr/>
        </p:nvSpPr>
        <p:spPr bwMode="auto">
          <a:xfrm>
            <a:off x="3048000" y="1828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4278" name="Freeform 6"/>
          <p:cNvSpPr>
            <a:spLocks/>
          </p:cNvSpPr>
          <p:nvPr/>
        </p:nvSpPr>
        <p:spPr bwMode="auto">
          <a:xfrm rot="-306830">
            <a:off x="7162800" y="1828800"/>
            <a:ext cx="2514600" cy="1600200"/>
          </a:xfrm>
          <a:custGeom>
            <a:avLst/>
            <a:gdLst>
              <a:gd name="T0" fmla="*/ 0 w 1584"/>
              <a:gd name="T1" fmla="*/ 2147483647 h 1008"/>
              <a:gd name="T2" fmla="*/ 2147483647 w 1584"/>
              <a:gd name="T3" fmla="*/ 2147483647 h 1008"/>
              <a:gd name="T4" fmla="*/ 2147483647 w 1584"/>
              <a:gd name="T5" fmla="*/ 2147483647 h 1008"/>
              <a:gd name="T6" fmla="*/ 2147483647 w 1584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008"/>
              <a:gd name="T14" fmla="*/ 1584 w 1584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008">
                <a:moveTo>
                  <a:pt x="0" y="1008"/>
                </a:moveTo>
                <a:cubicBezTo>
                  <a:pt x="316" y="952"/>
                  <a:pt x="632" y="896"/>
                  <a:pt x="816" y="768"/>
                </a:cubicBezTo>
                <a:cubicBezTo>
                  <a:pt x="1000" y="640"/>
                  <a:pt x="976" y="368"/>
                  <a:pt x="1104" y="240"/>
                </a:cubicBezTo>
                <a:cubicBezTo>
                  <a:pt x="1232" y="112"/>
                  <a:pt x="1408" y="56"/>
                  <a:pt x="1584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4279" name="Rectangle 7"/>
          <p:cNvSpPr>
            <a:spLocks noChangeArrowheads="1"/>
          </p:cNvSpPr>
          <p:nvPr/>
        </p:nvSpPr>
        <p:spPr bwMode="auto">
          <a:xfrm>
            <a:off x="7010400" y="1447800"/>
            <a:ext cx="12192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4280" name="Text Box 8"/>
          <p:cNvSpPr txBox="1">
            <a:spLocks noChangeArrowheads="1"/>
          </p:cNvSpPr>
          <p:nvPr/>
        </p:nvSpPr>
        <p:spPr bwMode="auto">
          <a:xfrm>
            <a:off x="8382001" y="13716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light</a:t>
            </a:r>
          </a:p>
        </p:txBody>
      </p:sp>
      <p:sp>
        <p:nvSpPr>
          <p:cNvPr id="694281" name="Text Box 9"/>
          <p:cNvSpPr txBox="1">
            <a:spLocks noChangeArrowheads="1"/>
          </p:cNvSpPr>
          <p:nvPr/>
        </p:nvSpPr>
        <p:spPr bwMode="auto">
          <a:xfrm>
            <a:off x="9220201" y="1905000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surface</a:t>
            </a:r>
          </a:p>
        </p:txBody>
      </p:sp>
      <p:sp>
        <p:nvSpPr>
          <p:cNvPr id="694282" name="Text Box 10"/>
          <p:cNvSpPr txBox="1">
            <a:spLocks noChangeArrowheads="1"/>
          </p:cNvSpPr>
          <p:nvPr/>
        </p:nvSpPr>
        <p:spPr bwMode="auto">
          <a:xfrm>
            <a:off x="5791201" y="2819401"/>
            <a:ext cx="8162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focal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4283" name="Text Box 11"/>
          <p:cNvSpPr txBox="1">
            <a:spLocks noChangeArrowheads="1"/>
          </p:cNvSpPr>
          <p:nvPr/>
        </p:nvSpPr>
        <p:spPr bwMode="auto">
          <a:xfrm>
            <a:off x="4419600" y="3352800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lens</a:t>
            </a:r>
          </a:p>
        </p:txBody>
      </p:sp>
      <p:sp>
        <p:nvSpPr>
          <p:cNvPr id="694284" name="Text Box 12"/>
          <p:cNvSpPr txBox="1">
            <a:spLocks noChangeArrowheads="1"/>
          </p:cNvSpPr>
          <p:nvPr/>
        </p:nvSpPr>
        <p:spPr bwMode="auto">
          <a:xfrm>
            <a:off x="2498726" y="3429001"/>
            <a:ext cx="934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image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plane</a:t>
            </a:r>
          </a:p>
        </p:txBody>
      </p:sp>
      <p:sp>
        <p:nvSpPr>
          <p:cNvPr id="694285" name="Text Box 13"/>
          <p:cNvSpPr txBox="1">
            <a:spLocks noChangeArrowheads="1"/>
          </p:cNvSpPr>
          <p:nvPr/>
        </p:nvSpPr>
        <p:spPr bwMode="auto">
          <a:xfrm>
            <a:off x="2306638" y="4689475"/>
            <a:ext cx="2830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66"/>
                </a:solidFill>
                <a:ea typeface="宋体" panose="02010600030101010101" pitchFamily="2" charset="-122"/>
              </a:rPr>
              <a:t>For each primary ray:</a:t>
            </a:r>
          </a:p>
        </p:txBody>
      </p:sp>
      <p:sp>
        <p:nvSpPr>
          <p:cNvPr id="694286" name="Text Box 14"/>
          <p:cNvSpPr txBox="1">
            <a:spLocks noChangeArrowheads="1"/>
          </p:cNvSpPr>
          <p:nvPr/>
        </p:nvSpPr>
        <p:spPr bwMode="auto">
          <a:xfrm>
            <a:off x="2306639" y="5410201"/>
            <a:ext cx="78501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8. Trace a refraction ray, if appropriate, sampling according to specular transmission function (STDF).</a:t>
            </a:r>
          </a:p>
        </p:txBody>
      </p:sp>
      <p:sp>
        <p:nvSpPr>
          <p:cNvPr id="694287" name="Text Box 15"/>
          <p:cNvSpPr txBox="1">
            <a:spLocks noChangeArrowheads="1"/>
          </p:cNvSpPr>
          <p:nvPr/>
        </p:nvSpPr>
        <p:spPr bwMode="auto">
          <a:xfrm>
            <a:off x="1981201" y="1752601"/>
            <a:ext cx="10550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sample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4288" name="AutoShape 16"/>
          <p:cNvSpPr>
            <a:spLocks noChangeArrowheads="1"/>
          </p:cNvSpPr>
          <p:nvPr/>
        </p:nvSpPr>
        <p:spPr bwMode="auto">
          <a:xfrm>
            <a:off x="2971801" y="23622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4289" name="AutoShape 17"/>
          <p:cNvSpPr>
            <a:spLocks noChangeArrowheads="1"/>
          </p:cNvSpPr>
          <p:nvPr/>
        </p:nvSpPr>
        <p:spPr bwMode="auto">
          <a:xfrm>
            <a:off x="4724401" y="20574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4290" name="Line 18"/>
          <p:cNvSpPr>
            <a:spLocks noChangeShapeType="1"/>
          </p:cNvSpPr>
          <p:nvPr/>
        </p:nvSpPr>
        <p:spPr bwMode="auto">
          <a:xfrm>
            <a:off x="4800600" y="2133600"/>
            <a:ext cx="0" cy="304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4291" name="Line 19"/>
          <p:cNvSpPr>
            <a:spLocks noChangeShapeType="1"/>
          </p:cNvSpPr>
          <p:nvPr/>
        </p:nvSpPr>
        <p:spPr bwMode="auto">
          <a:xfrm flipV="1">
            <a:off x="3048000" y="2133600"/>
            <a:ext cx="16764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4292" name="Freeform 20"/>
          <p:cNvSpPr>
            <a:spLocks/>
          </p:cNvSpPr>
          <p:nvPr/>
        </p:nvSpPr>
        <p:spPr bwMode="auto">
          <a:xfrm>
            <a:off x="7874000" y="3314700"/>
            <a:ext cx="495300" cy="685800"/>
          </a:xfrm>
          <a:custGeom>
            <a:avLst/>
            <a:gdLst>
              <a:gd name="T0" fmla="*/ 2147483647 w 312"/>
              <a:gd name="T1" fmla="*/ 2147483647 h 432"/>
              <a:gd name="T2" fmla="*/ 2147483647 w 312"/>
              <a:gd name="T3" fmla="*/ 2147483647 h 432"/>
              <a:gd name="T4" fmla="*/ 2147483647 w 312"/>
              <a:gd name="T5" fmla="*/ 2147483647 h 432"/>
              <a:gd name="T6" fmla="*/ 2147483647 w 312"/>
              <a:gd name="T7" fmla="*/ 2147483647 h 432"/>
              <a:gd name="T8" fmla="*/ 2147483647 w 312"/>
              <a:gd name="T9" fmla="*/ 2147483647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2"/>
              <a:gd name="T16" fmla="*/ 0 h 432"/>
              <a:gd name="T17" fmla="*/ 312 w 312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2" h="432">
                <a:moveTo>
                  <a:pt x="32" y="24"/>
                </a:moveTo>
                <a:cubicBezTo>
                  <a:pt x="0" y="48"/>
                  <a:pt x="40" y="296"/>
                  <a:pt x="80" y="360"/>
                </a:cubicBezTo>
                <a:cubicBezTo>
                  <a:pt x="120" y="424"/>
                  <a:pt x="240" y="432"/>
                  <a:pt x="272" y="408"/>
                </a:cubicBezTo>
                <a:cubicBezTo>
                  <a:pt x="304" y="384"/>
                  <a:pt x="312" y="280"/>
                  <a:pt x="272" y="216"/>
                </a:cubicBezTo>
                <a:cubicBezTo>
                  <a:pt x="232" y="152"/>
                  <a:pt x="64" y="0"/>
                  <a:pt x="32" y="24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4293" name="Line 21"/>
          <p:cNvSpPr>
            <a:spLocks noChangeShapeType="1"/>
          </p:cNvSpPr>
          <p:nvPr/>
        </p:nvSpPr>
        <p:spPr bwMode="auto">
          <a:xfrm>
            <a:off x="7924800" y="3352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4294" name="Line 22"/>
          <p:cNvSpPr>
            <a:spLocks noChangeShapeType="1"/>
          </p:cNvSpPr>
          <p:nvPr/>
        </p:nvSpPr>
        <p:spPr bwMode="auto">
          <a:xfrm>
            <a:off x="7924800" y="3352800"/>
            <a:ext cx="304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4295" name="Text Box 23"/>
          <p:cNvSpPr txBox="1">
            <a:spLocks noChangeArrowheads="1"/>
          </p:cNvSpPr>
          <p:nvPr/>
        </p:nvSpPr>
        <p:spPr bwMode="auto">
          <a:xfrm>
            <a:off x="8289926" y="3927476"/>
            <a:ext cx="12763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refracted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ray</a:t>
            </a:r>
          </a:p>
        </p:txBody>
      </p:sp>
      <p:sp>
        <p:nvSpPr>
          <p:cNvPr id="694296" name="Line 24"/>
          <p:cNvSpPr>
            <a:spLocks noChangeShapeType="1"/>
          </p:cNvSpPr>
          <p:nvPr/>
        </p:nvSpPr>
        <p:spPr bwMode="auto">
          <a:xfrm>
            <a:off x="4876800" y="2209800"/>
            <a:ext cx="30480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4297" name="AutoShape 25"/>
          <p:cNvSpPr>
            <a:spLocks noChangeArrowheads="1"/>
          </p:cNvSpPr>
          <p:nvPr/>
        </p:nvSpPr>
        <p:spPr bwMode="auto">
          <a:xfrm>
            <a:off x="7864476" y="3216276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4298" name="AutoShape 26"/>
          <p:cNvSpPr>
            <a:spLocks noChangeArrowheads="1"/>
          </p:cNvSpPr>
          <p:nvPr/>
        </p:nvSpPr>
        <p:spPr bwMode="auto">
          <a:xfrm>
            <a:off x="6172201" y="25908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5563" name="Slide Number Placeholder 2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6EC08F2-AA3F-4999-B038-661D7B7B5E52}" type="slidenum">
              <a:rPr lang="en-US" altLang="zh-CN" sz="1400">
                <a:solidFill>
                  <a:srgbClr val="FFFFCC"/>
                </a:solidFill>
              </a:rPr>
              <a:pPr/>
              <a:t>52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95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Oval 2"/>
          <p:cNvSpPr>
            <a:spLocks noChangeArrowheads="1"/>
          </p:cNvSpPr>
          <p:nvPr/>
        </p:nvSpPr>
        <p:spPr bwMode="auto">
          <a:xfrm rot="-5406436">
            <a:off x="3990975" y="2381250"/>
            <a:ext cx="16383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5299" name="Freeform 3"/>
          <p:cNvSpPr>
            <a:spLocks/>
          </p:cNvSpPr>
          <p:nvPr/>
        </p:nvSpPr>
        <p:spPr bwMode="auto">
          <a:xfrm>
            <a:off x="7378700" y="2565400"/>
            <a:ext cx="685800" cy="800100"/>
          </a:xfrm>
          <a:custGeom>
            <a:avLst/>
            <a:gdLst>
              <a:gd name="T0" fmla="*/ 2147483647 w 432"/>
              <a:gd name="T1" fmla="*/ 2147483647 h 504"/>
              <a:gd name="T2" fmla="*/ 2147483647 w 432"/>
              <a:gd name="T3" fmla="*/ 2147483647 h 504"/>
              <a:gd name="T4" fmla="*/ 2147483647 w 432"/>
              <a:gd name="T5" fmla="*/ 2147483647 h 504"/>
              <a:gd name="T6" fmla="*/ 2147483647 w 432"/>
              <a:gd name="T7" fmla="*/ 2147483647 h 504"/>
              <a:gd name="T8" fmla="*/ 2147483647 w 432"/>
              <a:gd name="T9" fmla="*/ 2147483647 h 504"/>
              <a:gd name="T10" fmla="*/ 2147483647 w 432"/>
              <a:gd name="T11" fmla="*/ 2147483647 h 5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2"/>
              <a:gd name="T19" fmla="*/ 0 h 504"/>
              <a:gd name="T20" fmla="*/ 432 w 432"/>
              <a:gd name="T21" fmla="*/ 504 h 5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2" h="504">
                <a:moveTo>
                  <a:pt x="344" y="448"/>
                </a:moveTo>
                <a:cubicBezTo>
                  <a:pt x="304" y="504"/>
                  <a:pt x="208" y="432"/>
                  <a:pt x="152" y="400"/>
                </a:cubicBezTo>
                <a:cubicBezTo>
                  <a:pt x="96" y="368"/>
                  <a:pt x="16" y="312"/>
                  <a:pt x="8" y="256"/>
                </a:cubicBezTo>
                <a:cubicBezTo>
                  <a:pt x="0" y="200"/>
                  <a:pt x="40" y="96"/>
                  <a:pt x="104" y="64"/>
                </a:cubicBezTo>
                <a:cubicBezTo>
                  <a:pt x="168" y="32"/>
                  <a:pt x="352" y="0"/>
                  <a:pt x="392" y="64"/>
                </a:cubicBezTo>
                <a:cubicBezTo>
                  <a:pt x="432" y="128"/>
                  <a:pt x="384" y="392"/>
                  <a:pt x="344" y="448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in Time/Camera Space</a:t>
            </a:r>
          </a:p>
        </p:txBody>
      </p:sp>
      <p:sp>
        <p:nvSpPr>
          <p:cNvPr id="695301" name="Line 5"/>
          <p:cNvSpPr>
            <a:spLocks noChangeShapeType="1"/>
          </p:cNvSpPr>
          <p:nvPr/>
        </p:nvSpPr>
        <p:spPr bwMode="auto">
          <a:xfrm>
            <a:off x="3048000" y="1828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5302" name="Freeform 6"/>
          <p:cNvSpPr>
            <a:spLocks/>
          </p:cNvSpPr>
          <p:nvPr/>
        </p:nvSpPr>
        <p:spPr bwMode="auto">
          <a:xfrm rot="-306830">
            <a:off x="7162800" y="1828800"/>
            <a:ext cx="2514600" cy="1600200"/>
          </a:xfrm>
          <a:custGeom>
            <a:avLst/>
            <a:gdLst>
              <a:gd name="T0" fmla="*/ 0 w 1584"/>
              <a:gd name="T1" fmla="*/ 2147483647 h 1008"/>
              <a:gd name="T2" fmla="*/ 2147483647 w 1584"/>
              <a:gd name="T3" fmla="*/ 2147483647 h 1008"/>
              <a:gd name="T4" fmla="*/ 2147483647 w 1584"/>
              <a:gd name="T5" fmla="*/ 2147483647 h 1008"/>
              <a:gd name="T6" fmla="*/ 2147483647 w 1584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008"/>
              <a:gd name="T14" fmla="*/ 1584 w 1584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008">
                <a:moveTo>
                  <a:pt x="0" y="1008"/>
                </a:moveTo>
                <a:cubicBezTo>
                  <a:pt x="316" y="952"/>
                  <a:pt x="632" y="896"/>
                  <a:pt x="816" y="768"/>
                </a:cubicBezTo>
                <a:cubicBezTo>
                  <a:pt x="1000" y="640"/>
                  <a:pt x="976" y="368"/>
                  <a:pt x="1104" y="240"/>
                </a:cubicBezTo>
                <a:cubicBezTo>
                  <a:pt x="1232" y="112"/>
                  <a:pt x="1408" y="56"/>
                  <a:pt x="1584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5303" name="Rectangle 7"/>
          <p:cNvSpPr>
            <a:spLocks noChangeArrowheads="1"/>
          </p:cNvSpPr>
          <p:nvPr/>
        </p:nvSpPr>
        <p:spPr bwMode="auto">
          <a:xfrm>
            <a:off x="7010400" y="1447800"/>
            <a:ext cx="12192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5304" name="Text Box 8"/>
          <p:cNvSpPr txBox="1">
            <a:spLocks noChangeArrowheads="1"/>
          </p:cNvSpPr>
          <p:nvPr/>
        </p:nvSpPr>
        <p:spPr bwMode="auto">
          <a:xfrm>
            <a:off x="8382001" y="13716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light</a:t>
            </a:r>
          </a:p>
        </p:txBody>
      </p:sp>
      <p:sp>
        <p:nvSpPr>
          <p:cNvPr id="695305" name="Text Box 9"/>
          <p:cNvSpPr txBox="1">
            <a:spLocks noChangeArrowheads="1"/>
          </p:cNvSpPr>
          <p:nvPr/>
        </p:nvSpPr>
        <p:spPr bwMode="auto">
          <a:xfrm>
            <a:off x="9220201" y="1905000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surface</a:t>
            </a:r>
          </a:p>
        </p:txBody>
      </p:sp>
      <p:sp>
        <p:nvSpPr>
          <p:cNvPr id="695306" name="Text Box 10"/>
          <p:cNvSpPr txBox="1">
            <a:spLocks noChangeArrowheads="1"/>
          </p:cNvSpPr>
          <p:nvPr/>
        </p:nvSpPr>
        <p:spPr bwMode="auto">
          <a:xfrm>
            <a:off x="5791201" y="2819401"/>
            <a:ext cx="8162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focal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5307" name="Text Box 11"/>
          <p:cNvSpPr txBox="1">
            <a:spLocks noChangeArrowheads="1"/>
          </p:cNvSpPr>
          <p:nvPr/>
        </p:nvSpPr>
        <p:spPr bwMode="auto">
          <a:xfrm>
            <a:off x="4419600" y="3352800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lens</a:t>
            </a:r>
          </a:p>
        </p:txBody>
      </p:sp>
      <p:sp>
        <p:nvSpPr>
          <p:cNvPr id="695308" name="Text Box 12"/>
          <p:cNvSpPr txBox="1">
            <a:spLocks noChangeArrowheads="1"/>
          </p:cNvSpPr>
          <p:nvPr/>
        </p:nvSpPr>
        <p:spPr bwMode="auto">
          <a:xfrm>
            <a:off x="2498726" y="3429001"/>
            <a:ext cx="934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image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plane</a:t>
            </a:r>
          </a:p>
        </p:txBody>
      </p:sp>
      <p:sp>
        <p:nvSpPr>
          <p:cNvPr id="695309" name="Text Box 13"/>
          <p:cNvSpPr txBox="1">
            <a:spLocks noChangeArrowheads="1"/>
          </p:cNvSpPr>
          <p:nvPr/>
        </p:nvSpPr>
        <p:spPr bwMode="auto">
          <a:xfrm>
            <a:off x="2306638" y="4689475"/>
            <a:ext cx="2830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66"/>
                </a:solidFill>
                <a:ea typeface="宋体" panose="02010600030101010101" pitchFamily="2" charset="-122"/>
              </a:rPr>
              <a:t>For each primary ray:</a:t>
            </a:r>
          </a:p>
        </p:txBody>
      </p:sp>
      <p:sp>
        <p:nvSpPr>
          <p:cNvPr id="695310" name="Text Box 14"/>
          <p:cNvSpPr txBox="1">
            <a:spLocks noChangeArrowheads="1"/>
          </p:cNvSpPr>
          <p:nvPr/>
        </p:nvSpPr>
        <p:spPr bwMode="auto">
          <a:xfrm>
            <a:off x="2306638" y="5410201"/>
            <a:ext cx="80121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9. Trace shadow ray, sampling location on light based on light (power) distribution function.</a:t>
            </a:r>
          </a:p>
        </p:txBody>
      </p:sp>
      <p:sp>
        <p:nvSpPr>
          <p:cNvPr id="695311" name="Text Box 15"/>
          <p:cNvSpPr txBox="1">
            <a:spLocks noChangeArrowheads="1"/>
          </p:cNvSpPr>
          <p:nvPr/>
        </p:nvSpPr>
        <p:spPr bwMode="auto">
          <a:xfrm>
            <a:off x="1981201" y="1752601"/>
            <a:ext cx="10550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sample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5312" name="AutoShape 16"/>
          <p:cNvSpPr>
            <a:spLocks noChangeArrowheads="1"/>
          </p:cNvSpPr>
          <p:nvPr/>
        </p:nvSpPr>
        <p:spPr bwMode="auto">
          <a:xfrm>
            <a:off x="2971801" y="23622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5313" name="AutoShape 17"/>
          <p:cNvSpPr>
            <a:spLocks noChangeArrowheads="1"/>
          </p:cNvSpPr>
          <p:nvPr/>
        </p:nvSpPr>
        <p:spPr bwMode="auto">
          <a:xfrm>
            <a:off x="4724401" y="20574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5314" name="Line 18"/>
          <p:cNvSpPr>
            <a:spLocks noChangeShapeType="1"/>
          </p:cNvSpPr>
          <p:nvPr/>
        </p:nvSpPr>
        <p:spPr bwMode="auto">
          <a:xfrm>
            <a:off x="4800600" y="2133600"/>
            <a:ext cx="0" cy="304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5315" name="Line 19"/>
          <p:cNvSpPr>
            <a:spLocks noChangeShapeType="1"/>
          </p:cNvSpPr>
          <p:nvPr/>
        </p:nvSpPr>
        <p:spPr bwMode="auto">
          <a:xfrm flipV="1">
            <a:off x="3048000" y="2133600"/>
            <a:ext cx="16764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5316" name="Line 20"/>
          <p:cNvSpPr>
            <a:spLocks noChangeShapeType="1"/>
          </p:cNvSpPr>
          <p:nvPr/>
        </p:nvSpPr>
        <p:spPr bwMode="auto">
          <a:xfrm flipH="1" flipV="1">
            <a:off x="7315200" y="1600200"/>
            <a:ext cx="609600" cy="1676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5317" name="AutoShape 21"/>
          <p:cNvSpPr>
            <a:spLocks noChangeArrowheads="1"/>
          </p:cNvSpPr>
          <p:nvPr/>
        </p:nvSpPr>
        <p:spPr bwMode="auto">
          <a:xfrm rot="16200000" flipH="1">
            <a:off x="7237414" y="1446214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5318" name="Line 22"/>
          <p:cNvSpPr>
            <a:spLocks noChangeShapeType="1"/>
          </p:cNvSpPr>
          <p:nvPr/>
        </p:nvSpPr>
        <p:spPr bwMode="auto">
          <a:xfrm rot="16200000" flipH="1">
            <a:off x="7466013" y="1370013"/>
            <a:ext cx="0" cy="304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5319" name="Line 23"/>
          <p:cNvSpPr>
            <a:spLocks noChangeShapeType="1"/>
          </p:cNvSpPr>
          <p:nvPr/>
        </p:nvSpPr>
        <p:spPr bwMode="auto">
          <a:xfrm>
            <a:off x="4876800" y="2209800"/>
            <a:ext cx="30480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5320" name="AutoShape 24"/>
          <p:cNvSpPr>
            <a:spLocks noChangeArrowheads="1"/>
          </p:cNvSpPr>
          <p:nvPr/>
        </p:nvSpPr>
        <p:spPr bwMode="auto">
          <a:xfrm>
            <a:off x="7864476" y="3216276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5321" name="AutoShape 25"/>
          <p:cNvSpPr>
            <a:spLocks noChangeArrowheads="1"/>
          </p:cNvSpPr>
          <p:nvPr/>
        </p:nvSpPr>
        <p:spPr bwMode="auto">
          <a:xfrm>
            <a:off x="6172201" y="25908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6586" name="Slide Number Placeholder 2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1AFD069F-A5BF-48BF-9072-D71FA0A0B946}" type="slidenum">
              <a:rPr lang="en-US" altLang="zh-CN" sz="1400">
                <a:solidFill>
                  <a:srgbClr val="FFFFCC"/>
                </a:solidFill>
              </a:rPr>
              <a:pPr/>
              <a:t>53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Oval 2"/>
          <p:cNvSpPr>
            <a:spLocks noChangeArrowheads="1"/>
          </p:cNvSpPr>
          <p:nvPr/>
        </p:nvSpPr>
        <p:spPr bwMode="auto">
          <a:xfrm rot="-4951006">
            <a:off x="3990975" y="2381250"/>
            <a:ext cx="16383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6323" name="Line 3"/>
          <p:cNvSpPr>
            <a:spLocks noChangeShapeType="1"/>
          </p:cNvSpPr>
          <p:nvPr/>
        </p:nvSpPr>
        <p:spPr bwMode="auto">
          <a:xfrm rot="1815634" flipV="1">
            <a:off x="3051175" y="2593976"/>
            <a:ext cx="1671638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24" name="Freeform 4"/>
          <p:cNvSpPr>
            <a:spLocks/>
          </p:cNvSpPr>
          <p:nvPr/>
        </p:nvSpPr>
        <p:spPr bwMode="auto">
          <a:xfrm rot="-2640747">
            <a:off x="8382000" y="1798638"/>
            <a:ext cx="228600" cy="487362"/>
          </a:xfrm>
          <a:custGeom>
            <a:avLst/>
            <a:gdLst>
              <a:gd name="T0" fmla="*/ 2147483647 w 432"/>
              <a:gd name="T1" fmla="*/ 2147483647 h 504"/>
              <a:gd name="T2" fmla="*/ 2147483647 w 432"/>
              <a:gd name="T3" fmla="*/ 2147483647 h 504"/>
              <a:gd name="T4" fmla="*/ 2147483647 w 432"/>
              <a:gd name="T5" fmla="*/ 2147483647 h 504"/>
              <a:gd name="T6" fmla="*/ 2147483647 w 432"/>
              <a:gd name="T7" fmla="*/ 2147483647 h 504"/>
              <a:gd name="T8" fmla="*/ 2147483647 w 432"/>
              <a:gd name="T9" fmla="*/ 2147483647 h 504"/>
              <a:gd name="T10" fmla="*/ 2147483647 w 432"/>
              <a:gd name="T11" fmla="*/ 2147483647 h 5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2"/>
              <a:gd name="T19" fmla="*/ 0 h 504"/>
              <a:gd name="T20" fmla="*/ 432 w 432"/>
              <a:gd name="T21" fmla="*/ 504 h 5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2" h="504">
                <a:moveTo>
                  <a:pt x="344" y="448"/>
                </a:moveTo>
                <a:cubicBezTo>
                  <a:pt x="304" y="504"/>
                  <a:pt x="208" y="432"/>
                  <a:pt x="152" y="400"/>
                </a:cubicBezTo>
                <a:cubicBezTo>
                  <a:pt x="96" y="368"/>
                  <a:pt x="16" y="312"/>
                  <a:pt x="8" y="256"/>
                </a:cubicBezTo>
                <a:cubicBezTo>
                  <a:pt x="0" y="200"/>
                  <a:pt x="40" y="96"/>
                  <a:pt x="104" y="64"/>
                </a:cubicBezTo>
                <a:cubicBezTo>
                  <a:pt x="168" y="32"/>
                  <a:pt x="352" y="0"/>
                  <a:pt x="392" y="64"/>
                </a:cubicBezTo>
                <a:cubicBezTo>
                  <a:pt x="432" y="128"/>
                  <a:pt x="384" y="392"/>
                  <a:pt x="344" y="448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in Time/Camera Space</a:t>
            </a:r>
          </a:p>
        </p:txBody>
      </p:sp>
      <p:sp>
        <p:nvSpPr>
          <p:cNvPr id="696326" name="Line 6"/>
          <p:cNvSpPr>
            <a:spLocks noChangeShapeType="1"/>
          </p:cNvSpPr>
          <p:nvPr/>
        </p:nvSpPr>
        <p:spPr bwMode="auto">
          <a:xfrm>
            <a:off x="3048000" y="1828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27" name="Freeform 7"/>
          <p:cNvSpPr>
            <a:spLocks/>
          </p:cNvSpPr>
          <p:nvPr/>
        </p:nvSpPr>
        <p:spPr bwMode="auto">
          <a:xfrm rot="-756302">
            <a:off x="7162800" y="1828800"/>
            <a:ext cx="2514600" cy="1600200"/>
          </a:xfrm>
          <a:custGeom>
            <a:avLst/>
            <a:gdLst>
              <a:gd name="T0" fmla="*/ 0 w 1584"/>
              <a:gd name="T1" fmla="*/ 2147483647 h 1008"/>
              <a:gd name="T2" fmla="*/ 2147483647 w 1584"/>
              <a:gd name="T3" fmla="*/ 2147483647 h 1008"/>
              <a:gd name="T4" fmla="*/ 2147483647 w 1584"/>
              <a:gd name="T5" fmla="*/ 2147483647 h 1008"/>
              <a:gd name="T6" fmla="*/ 2147483647 w 1584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008"/>
              <a:gd name="T14" fmla="*/ 1584 w 1584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008">
                <a:moveTo>
                  <a:pt x="0" y="1008"/>
                </a:moveTo>
                <a:cubicBezTo>
                  <a:pt x="316" y="952"/>
                  <a:pt x="632" y="896"/>
                  <a:pt x="816" y="768"/>
                </a:cubicBezTo>
                <a:cubicBezTo>
                  <a:pt x="1000" y="640"/>
                  <a:pt x="976" y="368"/>
                  <a:pt x="1104" y="240"/>
                </a:cubicBezTo>
                <a:cubicBezTo>
                  <a:pt x="1232" y="112"/>
                  <a:pt x="1408" y="56"/>
                  <a:pt x="1584" y="0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28" name="Rectangle 8"/>
          <p:cNvSpPr>
            <a:spLocks noChangeArrowheads="1"/>
          </p:cNvSpPr>
          <p:nvPr/>
        </p:nvSpPr>
        <p:spPr bwMode="auto">
          <a:xfrm rot="-360829">
            <a:off x="6781800" y="1447800"/>
            <a:ext cx="12192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6329" name="Text Box 9"/>
          <p:cNvSpPr txBox="1">
            <a:spLocks noChangeArrowheads="1"/>
          </p:cNvSpPr>
          <p:nvPr/>
        </p:nvSpPr>
        <p:spPr bwMode="auto">
          <a:xfrm>
            <a:off x="9220201" y="1905000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surface</a:t>
            </a:r>
          </a:p>
        </p:txBody>
      </p:sp>
      <p:sp>
        <p:nvSpPr>
          <p:cNvPr id="696330" name="Text Box 10"/>
          <p:cNvSpPr txBox="1">
            <a:spLocks noChangeArrowheads="1"/>
          </p:cNvSpPr>
          <p:nvPr/>
        </p:nvSpPr>
        <p:spPr bwMode="auto">
          <a:xfrm>
            <a:off x="5791201" y="2819401"/>
            <a:ext cx="8162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focal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6331" name="Text Box 11"/>
          <p:cNvSpPr txBox="1">
            <a:spLocks noChangeArrowheads="1"/>
          </p:cNvSpPr>
          <p:nvPr/>
        </p:nvSpPr>
        <p:spPr bwMode="auto">
          <a:xfrm>
            <a:off x="4419600" y="3352800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lens</a:t>
            </a:r>
          </a:p>
        </p:txBody>
      </p:sp>
      <p:sp>
        <p:nvSpPr>
          <p:cNvPr id="696332" name="Text Box 12"/>
          <p:cNvSpPr txBox="1">
            <a:spLocks noChangeArrowheads="1"/>
          </p:cNvSpPr>
          <p:nvPr/>
        </p:nvSpPr>
        <p:spPr bwMode="auto">
          <a:xfrm>
            <a:off x="2498726" y="3429001"/>
            <a:ext cx="934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image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plane</a:t>
            </a:r>
          </a:p>
        </p:txBody>
      </p:sp>
      <p:sp>
        <p:nvSpPr>
          <p:cNvPr id="696333" name="Text Box 13"/>
          <p:cNvSpPr txBox="1">
            <a:spLocks noChangeArrowheads="1"/>
          </p:cNvSpPr>
          <p:nvPr/>
        </p:nvSpPr>
        <p:spPr bwMode="auto">
          <a:xfrm>
            <a:off x="2306639" y="4689475"/>
            <a:ext cx="661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66"/>
                </a:solidFill>
                <a:ea typeface="宋体" panose="02010600030101010101" pitchFamily="2" charset="-122"/>
              </a:rPr>
              <a:t>Look at another possible sample for the same pixel...</a:t>
            </a:r>
          </a:p>
        </p:txBody>
      </p:sp>
      <p:sp>
        <p:nvSpPr>
          <p:cNvPr id="696334" name="Text Box 14"/>
          <p:cNvSpPr txBox="1">
            <a:spLocks noChangeArrowheads="1"/>
          </p:cNvSpPr>
          <p:nvPr/>
        </p:nvSpPr>
        <p:spPr bwMode="auto">
          <a:xfrm>
            <a:off x="2306639" y="5410201"/>
            <a:ext cx="8118475" cy="830263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Notice how the MC distribution samples some other contributing</a:t>
            </a:r>
          </a:p>
          <a:p>
            <a:pPr eaLnBrk="1" hangingPunct="1"/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but possibly VERY DIFFERENT part of the scene.</a:t>
            </a:r>
          </a:p>
        </p:txBody>
      </p:sp>
      <p:sp>
        <p:nvSpPr>
          <p:cNvPr id="696335" name="Text Box 15"/>
          <p:cNvSpPr txBox="1">
            <a:spLocks noChangeArrowheads="1"/>
          </p:cNvSpPr>
          <p:nvPr/>
        </p:nvSpPr>
        <p:spPr bwMode="auto">
          <a:xfrm>
            <a:off x="1981201" y="1752601"/>
            <a:ext cx="10550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sample</a:t>
            </a:r>
          </a:p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point</a:t>
            </a:r>
          </a:p>
        </p:txBody>
      </p:sp>
      <p:sp>
        <p:nvSpPr>
          <p:cNvPr id="696336" name="AutoShape 16"/>
          <p:cNvSpPr>
            <a:spLocks noChangeArrowheads="1"/>
          </p:cNvSpPr>
          <p:nvPr/>
        </p:nvSpPr>
        <p:spPr bwMode="auto">
          <a:xfrm>
            <a:off x="2971801" y="23622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6337" name="AutoShape 17"/>
          <p:cNvSpPr>
            <a:spLocks noChangeArrowheads="1"/>
          </p:cNvSpPr>
          <p:nvPr/>
        </p:nvSpPr>
        <p:spPr bwMode="auto">
          <a:xfrm flipV="1">
            <a:off x="4648201" y="2987676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6338" name="Line 18"/>
          <p:cNvSpPr>
            <a:spLocks noChangeShapeType="1"/>
          </p:cNvSpPr>
          <p:nvPr/>
        </p:nvSpPr>
        <p:spPr bwMode="auto">
          <a:xfrm flipV="1">
            <a:off x="4724400" y="2362200"/>
            <a:ext cx="76200" cy="685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39" name="AutoShape 19"/>
          <p:cNvSpPr>
            <a:spLocks noChangeArrowheads="1"/>
          </p:cNvSpPr>
          <p:nvPr/>
        </p:nvSpPr>
        <p:spPr bwMode="auto">
          <a:xfrm rot="16200000" flipH="1">
            <a:off x="6873876" y="15240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6340" name="Line 20"/>
          <p:cNvSpPr>
            <a:spLocks noChangeShapeType="1"/>
          </p:cNvSpPr>
          <p:nvPr/>
        </p:nvSpPr>
        <p:spPr bwMode="auto">
          <a:xfrm rot="5778263" flipH="1" flipV="1">
            <a:off x="7202488" y="1333500"/>
            <a:ext cx="74612" cy="45878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41" name="Line 21"/>
          <p:cNvSpPr>
            <a:spLocks noChangeShapeType="1"/>
          </p:cNvSpPr>
          <p:nvPr/>
        </p:nvSpPr>
        <p:spPr bwMode="auto">
          <a:xfrm flipV="1">
            <a:off x="4800600" y="2209800"/>
            <a:ext cx="3886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42" name="Freeform 22"/>
          <p:cNvSpPr>
            <a:spLocks/>
          </p:cNvSpPr>
          <p:nvPr/>
        </p:nvSpPr>
        <p:spPr bwMode="auto">
          <a:xfrm rot="-1450659">
            <a:off x="8839200" y="2133600"/>
            <a:ext cx="381000" cy="457200"/>
          </a:xfrm>
          <a:custGeom>
            <a:avLst/>
            <a:gdLst>
              <a:gd name="T0" fmla="*/ 2147483647 w 312"/>
              <a:gd name="T1" fmla="*/ 2147483647 h 432"/>
              <a:gd name="T2" fmla="*/ 2147483647 w 312"/>
              <a:gd name="T3" fmla="*/ 2147483647 h 432"/>
              <a:gd name="T4" fmla="*/ 2147483647 w 312"/>
              <a:gd name="T5" fmla="*/ 2147483647 h 432"/>
              <a:gd name="T6" fmla="*/ 2147483647 w 312"/>
              <a:gd name="T7" fmla="*/ 2147483647 h 432"/>
              <a:gd name="T8" fmla="*/ 2147483647 w 312"/>
              <a:gd name="T9" fmla="*/ 2147483647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2"/>
              <a:gd name="T16" fmla="*/ 0 h 432"/>
              <a:gd name="T17" fmla="*/ 312 w 312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2" h="432">
                <a:moveTo>
                  <a:pt x="32" y="24"/>
                </a:moveTo>
                <a:cubicBezTo>
                  <a:pt x="0" y="48"/>
                  <a:pt x="40" y="296"/>
                  <a:pt x="80" y="360"/>
                </a:cubicBezTo>
                <a:cubicBezTo>
                  <a:pt x="120" y="424"/>
                  <a:pt x="240" y="432"/>
                  <a:pt x="272" y="408"/>
                </a:cubicBezTo>
                <a:cubicBezTo>
                  <a:pt x="304" y="384"/>
                  <a:pt x="312" y="280"/>
                  <a:pt x="272" y="216"/>
                </a:cubicBezTo>
                <a:cubicBezTo>
                  <a:pt x="232" y="152"/>
                  <a:pt x="64" y="0"/>
                  <a:pt x="32" y="24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43" name="Line 23"/>
          <p:cNvSpPr>
            <a:spLocks noChangeShapeType="1"/>
          </p:cNvSpPr>
          <p:nvPr/>
        </p:nvSpPr>
        <p:spPr bwMode="auto">
          <a:xfrm>
            <a:off x="8763000" y="22098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44" name="Line 24"/>
          <p:cNvSpPr>
            <a:spLocks noChangeShapeType="1"/>
          </p:cNvSpPr>
          <p:nvPr/>
        </p:nvSpPr>
        <p:spPr bwMode="auto">
          <a:xfrm flipH="1" flipV="1">
            <a:off x="7086600" y="1676400"/>
            <a:ext cx="1676400" cy="533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45" name="AutoShape 25"/>
          <p:cNvSpPr>
            <a:spLocks noChangeArrowheads="1"/>
          </p:cNvSpPr>
          <p:nvPr/>
        </p:nvSpPr>
        <p:spPr bwMode="auto">
          <a:xfrm>
            <a:off x="6248401" y="26670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6346" name="AutoShape 26"/>
          <p:cNvSpPr>
            <a:spLocks noChangeArrowheads="1"/>
          </p:cNvSpPr>
          <p:nvPr/>
        </p:nvSpPr>
        <p:spPr bwMode="auto">
          <a:xfrm>
            <a:off x="8686801" y="2133601"/>
            <a:ext cx="136525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CC99"/>
              </a:solidFill>
            </a:endParaRPr>
          </a:p>
        </p:txBody>
      </p:sp>
      <p:sp>
        <p:nvSpPr>
          <p:cNvPr id="696347" name="Line 27"/>
          <p:cNvSpPr>
            <a:spLocks noChangeShapeType="1"/>
          </p:cNvSpPr>
          <p:nvPr/>
        </p:nvSpPr>
        <p:spPr bwMode="auto">
          <a:xfrm flipH="1" flipV="1">
            <a:off x="8153400" y="1676400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12" name="Slide Number Placeholder 29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4BA2EA3-3664-47D8-AF24-17A27B87D7AA}" type="slidenum">
              <a:rPr lang="en-US" altLang="zh-CN" sz="1400">
                <a:solidFill>
                  <a:srgbClr val="FFFFCC"/>
                </a:solidFill>
              </a:rPr>
              <a:pPr/>
              <a:t>54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01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 With Temporal Anti-Aliasing</a:t>
            </a:r>
          </a:p>
        </p:txBody>
      </p:sp>
      <p:pic>
        <p:nvPicPr>
          <p:cNvPr id="697347" name="Picture 3" descr="slide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6"/>
          <a:stretch>
            <a:fillRect/>
          </a:stretch>
        </p:blipFill>
        <p:spPr bwMode="auto">
          <a:xfrm>
            <a:off x="3581401" y="1371600"/>
            <a:ext cx="5294313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B67B0E53-CDA0-4E15-A86E-E1A540FBDEC7}" type="slidenum">
              <a:rPr lang="en-US" altLang="zh-CN" sz="1400">
                <a:solidFill>
                  <a:srgbClr val="FFFFCC"/>
                </a:solidFill>
              </a:rPr>
              <a:pPr/>
              <a:t>55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49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Detail from the Example</a:t>
            </a:r>
          </a:p>
        </p:txBody>
      </p:sp>
      <p:pic>
        <p:nvPicPr>
          <p:cNvPr id="698371" name="Picture 3" descr="slide25"/>
          <p:cNvPicPr>
            <a:picLocks noChangeAspect="1" noChangeArrowheads="1"/>
          </p:cNvPicPr>
          <p:nvPr/>
        </p:nvPicPr>
        <p:blipFill>
          <a:blip r:embed="rId2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6"/>
          <a:stretch>
            <a:fillRect/>
          </a:stretch>
        </p:blipFill>
        <p:spPr bwMode="auto">
          <a:xfrm>
            <a:off x="4343401" y="1828800"/>
            <a:ext cx="3292475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0BB7339-1038-4F16-B574-C15520A83754}" type="slidenum">
              <a:rPr lang="en-US" altLang="zh-CN" sz="1400">
                <a:solidFill>
                  <a:srgbClr val="FFFFCC"/>
                </a:solidFill>
              </a:rPr>
              <a:pPr/>
              <a:t>56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9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Motion Blur Test Cases</a:t>
            </a:r>
          </a:p>
        </p:txBody>
      </p:sp>
      <p:pic>
        <p:nvPicPr>
          <p:cNvPr id="699395" name="Picture 3" descr="slide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14800"/>
            <a:ext cx="48545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9396" name="Picture 4" descr="slide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1676400"/>
            <a:ext cx="4805363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9397" name="Text Box 5"/>
          <p:cNvSpPr txBox="1">
            <a:spLocks noChangeArrowheads="1"/>
          </p:cNvSpPr>
          <p:nvPr/>
        </p:nvSpPr>
        <p:spPr bwMode="auto">
          <a:xfrm>
            <a:off x="2286000" y="3352800"/>
            <a:ext cx="7672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regular grid, 1 sample/pixel          jittered grid, 1 sample/pixel</a:t>
            </a:r>
          </a:p>
        </p:txBody>
      </p:sp>
      <p:sp>
        <p:nvSpPr>
          <p:cNvPr id="699398" name="Text Box 6"/>
          <p:cNvSpPr txBox="1">
            <a:spLocks noChangeArrowheads="1"/>
          </p:cNvSpPr>
          <p:nvPr/>
        </p:nvSpPr>
        <p:spPr bwMode="auto">
          <a:xfrm>
            <a:off x="2133601" y="5943600"/>
            <a:ext cx="8062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FFCC"/>
                </a:solidFill>
                <a:ea typeface="宋体" panose="02010600030101010101" pitchFamily="2" charset="-122"/>
              </a:rPr>
              <a:t>regular grid, 16 samples/pixel        jittered grid, 16 samples/pixel</a:t>
            </a:r>
          </a:p>
        </p:txBody>
      </p:sp>
      <p:sp>
        <p:nvSpPr>
          <p:cNvPr id="70663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B32CE0B-E116-478C-B875-85EFAC1EE6B1}" type="slidenum">
              <a:rPr lang="en-US" altLang="zh-CN" sz="1400">
                <a:solidFill>
                  <a:srgbClr val="FFFFCC"/>
                </a:solidFill>
              </a:rPr>
              <a:pPr/>
              <a:t>57</a:t>
            </a:fld>
            <a:endParaRPr lang="en-US" altLang="zh-CN" sz="140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Monte Carlo Path Tracing: Pros and Cons</a:t>
            </a:r>
          </a:p>
        </p:txBody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28839" y="958851"/>
            <a:ext cx="5227637" cy="55673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dirty="0" smtClean="0"/>
              <a:t>Pro: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Arbitrary geometry – point primitive.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Very low memory consumption.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Theoretically “best” possible with infinite (time) resources.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Paths in both time and space.</a:t>
            </a:r>
          </a:p>
          <a:p>
            <a:pPr marL="0" indent="0">
              <a:buNone/>
              <a:defRPr/>
            </a:pPr>
            <a:r>
              <a:rPr lang="en-US" dirty="0" smtClean="0"/>
              <a:t>Con: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View dependent (paths start at eye).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Does not reuse illumination information.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Not efficient for diffuse surfaces.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Slow.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Noisy.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Expensive on caustics.</a:t>
            </a:r>
          </a:p>
        </p:txBody>
      </p:sp>
      <p:sp>
        <p:nvSpPr>
          <p:cNvPr id="134148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13601265-901A-47B1-A5CB-EA1EE518DA43}" type="slidenum">
              <a:rPr lang="en-US" altLang="zh-CN" sz="1400">
                <a:solidFill>
                  <a:schemeClr val="tx1"/>
                </a:solidFill>
              </a:rPr>
              <a:pPr/>
              <a:t>58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pic>
        <p:nvPicPr>
          <p:cNvPr id="700421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6" y="2438401"/>
            <a:ext cx="3495675" cy="28305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861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96838"/>
            <a:ext cx="77724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Mapping</a:t>
            </a:r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6576" y="1152526"/>
            <a:ext cx="8861425" cy="3579441"/>
          </a:xfrm>
          <a:noFill/>
        </p:spPr>
        <p:txBody>
          <a:bodyPr>
            <a:spAutoFit/>
          </a:bodyPr>
          <a:lstStyle/>
          <a:p>
            <a:pPr marL="609600" indent="-609600">
              <a:buNone/>
            </a:pPr>
            <a:r>
              <a:rPr lang="en-US" altLang="zh-CN" smtClean="0">
                <a:ea typeface="宋体" panose="02010600030101010101" pitchFamily="2" charset="-122"/>
              </a:rPr>
              <a:t>Based on work by Henrik Wann Jensen:</a:t>
            </a:r>
          </a:p>
          <a:p>
            <a:pPr marL="609600" indent="-609600"/>
            <a:r>
              <a:rPr lang="en-US" altLang="zh-CN" smtClean="0">
                <a:ea typeface="宋体" panose="02010600030101010101" pitchFamily="2" charset="-122"/>
              </a:rPr>
              <a:t>For efficiency </a:t>
            </a:r>
            <a:r>
              <a:rPr lang="en-US" altLang="zh-CN" i="1" smtClean="0">
                <a:solidFill>
                  <a:srgbClr val="FFFF00"/>
                </a:solidFill>
                <a:ea typeface="宋体" panose="02010600030101010101" pitchFamily="2" charset="-122"/>
              </a:rPr>
              <a:t>re-use illumination </a:t>
            </a:r>
            <a:r>
              <a:rPr lang="en-US" altLang="zh-CN" smtClean="0">
                <a:ea typeface="宋体" panose="02010600030101010101" pitchFamily="2" charset="-122"/>
              </a:rPr>
              <a:t>like finite-element (radiosity) methods, but do not pre-mesh (hence compute no form factors)!</a:t>
            </a:r>
          </a:p>
          <a:p>
            <a:pPr marL="609600" indent="-609600"/>
            <a:r>
              <a:rPr lang="en-US" altLang="zh-CN" smtClean="0">
                <a:ea typeface="宋体" panose="02010600030101010101" pitchFamily="2" charset="-122"/>
              </a:rPr>
              <a:t>Retain other characteristics of Monte Carlo (recursive) path tracing.</a:t>
            </a:r>
          </a:p>
          <a:p>
            <a:pPr marL="609600" indent="-609600"/>
            <a:r>
              <a:rPr lang="en-US" altLang="zh-CN" smtClean="0">
                <a:ea typeface="宋体" panose="02010600030101010101" pitchFamily="2" charset="-122"/>
              </a:rPr>
              <a:t>Subjective perceptual quality trade-off: </a:t>
            </a:r>
            <a:r>
              <a:rPr lang="en-US" altLang="zh-CN" i="1" smtClean="0">
                <a:ea typeface="宋体" panose="02010600030101010101" pitchFamily="2" charset="-122"/>
              </a:rPr>
              <a:t>Blur</a:t>
            </a:r>
            <a:r>
              <a:rPr lang="en-US" altLang="zh-CN" smtClean="0">
                <a:ea typeface="宋体" panose="02010600030101010101" pitchFamily="2" charset="-122"/>
              </a:rPr>
              <a:t> is better than </a:t>
            </a:r>
            <a:r>
              <a:rPr lang="en-US" altLang="zh-CN" i="1" smtClean="0">
                <a:ea typeface="宋体" panose="02010600030101010101" pitchFamily="2" charset="-122"/>
              </a:rPr>
              <a:t>noise</a:t>
            </a:r>
            <a:r>
              <a:rPr lang="en-US" altLang="zh-CN" smtClean="0">
                <a:ea typeface="宋体" panose="02010600030101010101" pitchFamily="2" charset="-122"/>
              </a:rPr>
              <a:t>!</a:t>
            </a:r>
          </a:p>
        </p:txBody>
      </p:sp>
      <p:sp>
        <p:nvSpPr>
          <p:cNvPr id="135172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4E7CF75-7AB8-49D1-9EB3-4136FBD910C5}" type="slidenum">
              <a:rPr lang="en-US" altLang="zh-CN" sz="1400">
                <a:solidFill>
                  <a:schemeClr val="tx1"/>
                </a:solidFill>
              </a:rPr>
              <a:pPr/>
              <a:t>59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pic>
        <p:nvPicPr>
          <p:cNvPr id="701445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4" y="3752850"/>
            <a:ext cx="3648075" cy="28082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401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Assembling the Big Picture: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Physically Based Rendering</a:t>
            </a:r>
          </a:p>
        </p:txBody>
      </p:sp>
      <p:sp>
        <p:nvSpPr>
          <p:cNvPr id="647171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Need </a:t>
            </a:r>
            <a:r>
              <a:rPr lang="en-US" altLang="zh-CN" i="1" dirty="0" smtClean="0">
                <a:solidFill>
                  <a:srgbClr val="FFFF00"/>
                </a:solidFill>
                <a:ea typeface="宋体" panose="02010600030101010101" pitchFamily="2" charset="-122"/>
              </a:rPr>
              <a:t>radiance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en-US" altLang="zh-CN" i="1" dirty="0" smtClean="0">
                <a:solidFill>
                  <a:srgbClr val="FFFF00"/>
                </a:solidFill>
                <a:ea typeface="宋体" panose="02010600030101010101" pitchFamily="2" charset="-122"/>
              </a:rPr>
              <a:t>sampling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en-US" altLang="zh-CN" i="1" dirty="0" smtClean="0">
                <a:solidFill>
                  <a:srgbClr val="FFFF00"/>
                </a:solidFill>
                <a:ea typeface="宋体" panose="02010600030101010101" pitchFamily="2" charset="-122"/>
              </a:rPr>
              <a:t>ray tracing </a:t>
            </a:r>
            <a:r>
              <a:rPr lang="en-US" altLang="zh-CN" dirty="0" smtClean="0">
                <a:ea typeface="宋体" panose="02010600030101010101" pitchFamily="2" charset="-122"/>
              </a:rPr>
              <a:t>and </a:t>
            </a:r>
            <a:r>
              <a:rPr lang="en-US" altLang="zh-CN" i="1" dirty="0" smtClean="0">
                <a:solidFill>
                  <a:srgbClr val="FFFF00"/>
                </a:solidFill>
                <a:ea typeface="宋体" panose="02010600030101010101" pitchFamily="2" charset="-122"/>
              </a:rPr>
              <a:t>integration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Need to figure out </a:t>
            </a:r>
            <a:r>
              <a:rPr lang="en-US" altLang="zh-CN" i="1" dirty="0" smtClean="0">
                <a:solidFill>
                  <a:srgbClr val="FFFF00"/>
                </a:solidFill>
                <a:ea typeface="宋体" panose="02010600030101010101" pitchFamily="2" charset="-122"/>
              </a:rPr>
              <a:t>what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en-US" altLang="zh-CN" i="1" dirty="0" smtClean="0">
                <a:solidFill>
                  <a:srgbClr val="FFFF00"/>
                </a:solidFill>
                <a:ea typeface="宋体" panose="02010600030101010101" pitchFamily="2" charset="-122"/>
              </a:rPr>
              <a:t>when</a:t>
            </a:r>
            <a:r>
              <a:rPr lang="en-US" altLang="zh-CN" dirty="0" smtClean="0">
                <a:ea typeface="宋体" panose="02010600030101010101" pitchFamily="2" charset="-122"/>
              </a:rPr>
              <a:t>, and </a:t>
            </a:r>
            <a:r>
              <a:rPr lang="en-US" altLang="zh-CN" i="1" dirty="0" smtClean="0">
                <a:solidFill>
                  <a:srgbClr val="FFFF00"/>
                </a:solidFill>
                <a:ea typeface="宋体" panose="02010600030101010101" pitchFamily="2" charset="-122"/>
              </a:rPr>
              <a:t>how</a:t>
            </a:r>
            <a:r>
              <a:rPr lang="en-US" altLang="zh-CN" dirty="0" smtClean="0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997014CB-47DB-4BCE-8B5E-E47AA1428899}" type="slidenum">
              <a:rPr lang="en-US" altLang="zh-CN" sz="1400">
                <a:solidFill>
                  <a:schemeClr val="tx1"/>
                </a:solidFill>
              </a:rPr>
              <a:pPr/>
              <a:t>6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pic>
        <p:nvPicPr>
          <p:cNvPr id="64717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2617789"/>
            <a:ext cx="7653338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7174" name="Text Box 6"/>
          <p:cNvSpPr txBox="1">
            <a:spLocks noChangeArrowheads="1"/>
          </p:cNvSpPr>
          <p:nvPr/>
        </p:nvSpPr>
        <p:spPr bwMode="auto">
          <a:xfrm>
            <a:off x="1693864" y="6489700"/>
            <a:ext cx="8281987" cy="338138"/>
          </a:xfrm>
          <a:prstGeom prst="rect">
            <a:avLst/>
          </a:prstGeom>
          <a:noFill/>
          <a:ln w="9525">
            <a:solidFill>
              <a:srgbClr val="F8F8F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F8F8F8"/>
                </a:solidFill>
                <a:ea typeface="宋体" panose="02010600030101010101" pitchFamily="2" charset="-122"/>
              </a:rPr>
              <a:t>Much of this material adapted from Pharr and Humphreys: </a:t>
            </a:r>
            <a:r>
              <a:rPr lang="en-US" altLang="zh-CN" sz="1600" i="1">
                <a:solidFill>
                  <a:srgbClr val="F8F8F8"/>
                </a:solidFill>
                <a:ea typeface="宋体" panose="02010600030101010101" pitchFamily="2" charset="-122"/>
              </a:rPr>
              <a:t>Physically Based Rendering</a:t>
            </a:r>
            <a:r>
              <a:rPr lang="en-US" altLang="zh-CN" sz="1600">
                <a:solidFill>
                  <a:srgbClr val="F8F8F8"/>
                </a:solidFill>
                <a:ea typeface="宋体" panose="02010600030101010101" pitchFamily="2" charset="-122"/>
              </a:rPr>
              <a:t>, MK, 2010</a:t>
            </a:r>
          </a:p>
        </p:txBody>
      </p:sp>
    </p:spTree>
    <p:extLst>
      <p:ext uri="{BB962C8B-B14F-4D97-AF65-F5344CB8AC3E}">
        <p14:creationId xmlns:p14="http://schemas.microsoft.com/office/powerpoint/2010/main" val="388663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4288"/>
            <a:ext cx="77724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Mapping</a:t>
            </a:r>
          </a:p>
        </p:txBody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6463" y="938213"/>
            <a:ext cx="8228012" cy="5865812"/>
          </a:xfrm>
        </p:spPr>
        <p:txBody>
          <a:bodyPr>
            <a:normAutofit fontScale="925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Main idea: Decouple illumination information from geometry</a:t>
            </a:r>
          </a:p>
          <a:p>
            <a:pPr lvl="1" indent="-342900"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Store (and re-use) radiance information plus incoming directions as points on surfaces;</a:t>
            </a:r>
          </a:p>
          <a:p>
            <a:pPr lvl="1" indent="-342900"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do this efficiently so we can readily find neighboring samples;</a:t>
            </a:r>
          </a:p>
          <a:p>
            <a:pPr lvl="1" indent="-342900"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Smooth discrete illumination samples via filtering.</a:t>
            </a:r>
          </a:p>
          <a:p>
            <a:pPr lvl="1" indent="-342900"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 b="1" i="1" smtClean="0">
                <a:solidFill>
                  <a:srgbClr val="FFFF00"/>
                </a:solidFill>
                <a:ea typeface="宋体" panose="02010600030101010101" pitchFamily="2" charset="-122"/>
              </a:rPr>
              <a:t>Reverse</a:t>
            </a:r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of ray-tracing: This is, trace light in the direction it flows (photon-like).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Need to insure an adequate number of photons are emitted from light sources to “cover” the entire scene.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Initially this was thought to be prohibitively expensive to compute: How many photons do you need to guarantee everything is covered? Millions? Trillions? More??</a:t>
            </a:r>
          </a:p>
        </p:txBody>
      </p:sp>
      <p:sp>
        <p:nvSpPr>
          <p:cNvPr id="13619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DA81049-7670-4B4A-8C18-617EA06E5FE6}" type="slidenum">
              <a:rPr lang="en-US" altLang="zh-CN" sz="1400">
                <a:solidFill>
                  <a:schemeClr val="tx1"/>
                </a:solidFill>
              </a:rPr>
              <a:pPr/>
              <a:t>60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1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Key Properties of Photon Mapping</a:t>
            </a:r>
          </a:p>
        </p:txBody>
      </p: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524001"/>
            <a:ext cx="7772400" cy="29384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Like</a:t>
            </a:r>
            <a:r>
              <a:rPr lang="en-US" altLang="zh-CN" smtClean="0">
                <a:ea typeface="宋体" panose="02010600030101010101" pitchFamily="2" charset="-122"/>
              </a:rPr>
              <a:t> radiosity, handles global illumination, diffuse inter-reflections (color bleeding), and participating media, but also does non-diffuse surfaces and caustics better.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And </a:t>
            </a:r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like</a:t>
            </a:r>
            <a:r>
              <a:rPr lang="en-US" altLang="zh-CN" smtClean="0">
                <a:ea typeface="宋体" panose="02010600030101010101" pitchFamily="2" charset="-122"/>
              </a:rPr>
              <a:t> radiosity, the photon map is view independent!  (Irradiance/colors are “baked on”.)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But </a:t>
            </a:r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unlike</a:t>
            </a:r>
            <a:r>
              <a:rPr lang="en-US" altLang="zh-CN" smtClean="0">
                <a:ea typeface="宋体" panose="02010600030101010101" pitchFamily="2" charset="-122"/>
              </a:rPr>
              <a:t> radiosity, no pre-radiosity patch meshing is used.</a:t>
            </a:r>
          </a:p>
        </p:txBody>
      </p:sp>
      <p:sp>
        <p:nvSpPr>
          <p:cNvPr id="137220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B3F3BF3-8700-49F9-B1C5-C33D6226EC5B}" type="slidenum">
              <a:rPr lang="en-US" altLang="zh-CN" sz="1400">
                <a:solidFill>
                  <a:schemeClr val="tx1"/>
                </a:solidFill>
              </a:rPr>
              <a:pPr/>
              <a:t>61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pic>
        <p:nvPicPr>
          <p:cNvPr id="703493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0" t="-1289" r="-1390" b="1289"/>
          <a:stretch>
            <a:fillRect/>
          </a:stretch>
        </p:blipFill>
        <p:spPr bwMode="auto">
          <a:xfrm>
            <a:off x="4159251" y="3983038"/>
            <a:ext cx="3382963" cy="26400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28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Two Principal Steps in Algorithm</a:t>
            </a:r>
          </a:p>
        </p:txBody>
      </p:sp>
      <p:grpSp>
        <p:nvGrpSpPr>
          <p:cNvPr id="704515" name="Group 3"/>
          <p:cNvGrpSpPr>
            <a:grpSpLocks/>
          </p:cNvGrpSpPr>
          <p:nvPr/>
        </p:nvGrpSpPr>
        <p:grpSpPr bwMode="auto">
          <a:xfrm>
            <a:off x="2235201" y="3389313"/>
            <a:ext cx="7904163" cy="3219450"/>
            <a:chOff x="448" y="1415"/>
            <a:chExt cx="4979" cy="2028"/>
          </a:xfrm>
        </p:grpSpPr>
        <p:pic>
          <p:nvPicPr>
            <p:cNvPr id="704518" name="Picture 4" descr="7-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79"/>
            <a:stretch>
              <a:fillRect/>
            </a:stretch>
          </p:blipFill>
          <p:spPr bwMode="auto">
            <a:xfrm>
              <a:off x="480" y="1415"/>
              <a:ext cx="4896" cy="1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4519" name="Text Box 5"/>
            <p:cNvSpPr txBox="1">
              <a:spLocks noChangeArrowheads="1"/>
            </p:cNvSpPr>
            <p:nvPr/>
          </p:nvSpPr>
          <p:spPr bwMode="auto">
            <a:xfrm>
              <a:off x="448" y="3193"/>
              <a:ext cx="49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accent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tx1"/>
                  </a:solidFill>
                  <a:ea typeface="宋体" panose="02010600030101010101" pitchFamily="2" charset="-122"/>
                </a:rPr>
                <a:t>Pass 1: Shoot Photons                                Pass 2: Find Nearest Neighbors</a:t>
              </a:r>
            </a:p>
          </p:txBody>
        </p:sp>
      </p:grpSp>
      <p:sp>
        <p:nvSpPr>
          <p:cNvPr id="704516" name="Rectangle 6"/>
          <p:cNvSpPr>
            <a:spLocks noChangeArrowheads="1"/>
          </p:cNvSpPr>
          <p:nvPr/>
        </p:nvSpPr>
        <p:spPr bwMode="auto">
          <a:xfrm>
            <a:off x="1744664" y="1122364"/>
            <a:ext cx="85058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buClr>
                <a:schemeClr val="accent1"/>
              </a:buClr>
              <a:buFontTx/>
              <a:buChar char="•"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   Emit photons into the scene and </a:t>
            </a:r>
            <a:r>
              <a:rPr lang="en-US" altLang="zh-CN" sz="2400">
                <a:solidFill>
                  <a:srgbClr val="FFFF00"/>
                </a:solidFill>
                <a:ea typeface="宋体" panose="02010600030101010101" pitchFamily="2" charset="-122"/>
              </a:rPr>
              <a:t>store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 them in a photon map when they encounter a non-specular surface.</a:t>
            </a:r>
          </a:p>
          <a:p>
            <a:pPr lvl="1" eaLnBrk="1" hangingPunct="1">
              <a:buClr>
                <a:schemeClr val="accent1"/>
              </a:buClr>
              <a:buFontTx/>
              <a:buChar char="•"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   Render using statistical methods to </a:t>
            </a:r>
            <a:r>
              <a:rPr lang="en-US" altLang="zh-CN" sz="2400">
                <a:solidFill>
                  <a:srgbClr val="FFFF00"/>
                </a:solidFill>
                <a:ea typeface="宋体" panose="02010600030101010101" pitchFamily="2" charset="-122"/>
              </a:rPr>
              <a:t>estimate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 locally (at any point) irradiance and reflected radiance from the photon map.</a:t>
            </a:r>
          </a:p>
        </p:txBody>
      </p:sp>
      <p:sp>
        <p:nvSpPr>
          <p:cNvPr id="138245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89FE183-BA87-4523-ABEF-9CA383A7A3D2}" type="slidenum">
              <a:rPr lang="en-US" altLang="zh-CN" sz="1400">
                <a:solidFill>
                  <a:schemeClr val="tx1"/>
                </a:solidFill>
              </a:rPr>
              <a:pPr/>
              <a:t>62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39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Three Photon Maps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00300" y="1524001"/>
            <a:ext cx="7150100" cy="49196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Global</a:t>
            </a:r>
            <a:r>
              <a:rPr lang="en-US" altLang="zh-CN" smtClean="0">
                <a:ea typeface="宋体" panose="02010600030101010101" pitchFamily="2" charset="-122"/>
              </a:rPr>
              <a:t> photon map: approximates global illumination for all diffuse surfaces.</a:t>
            </a:r>
          </a:p>
          <a:p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Caustic</a:t>
            </a:r>
            <a:r>
              <a:rPr lang="en-US" altLang="zh-CN" smtClean="0">
                <a:ea typeface="宋体" panose="02010600030101010101" pitchFamily="2" charset="-122"/>
              </a:rPr>
              <a:t> photon map: contains photons experiencing at least one transmission before hitting a diffuse surface.</a:t>
            </a:r>
          </a:p>
          <a:p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Volume</a:t>
            </a:r>
            <a:r>
              <a:rPr lang="en-US" altLang="zh-CN" smtClean="0">
                <a:ea typeface="宋体" panose="02010600030101010101" pitchFamily="2" charset="-122"/>
              </a:rPr>
              <a:t> photon map: used for participating media.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A separate caustic rendering step requires higher quality (more photons) data.</a:t>
            </a: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Photon maps are converted to balanced </a:t>
            </a:r>
            <a:r>
              <a:rPr lang="en-US" altLang="zh-CN" i="1" smtClean="0">
                <a:ea typeface="宋体" panose="02010600030101010101" pitchFamily="2" charset="-122"/>
              </a:rPr>
              <a:t>K-d trees</a:t>
            </a:r>
            <a:r>
              <a:rPr lang="en-US" altLang="zh-CN" smtClean="0">
                <a:ea typeface="宋体" panose="02010600030101010101" pitchFamily="2" charset="-122"/>
              </a:rPr>
              <a:t> in time O(</a:t>
            </a:r>
            <a:r>
              <a:rPr lang="en-US" altLang="zh-CN" i="1" smtClean="0">
                <a:ea typeface="宋体" panose="02010600030101010101" pitchFamily="2" charset="-122"/>
              </a:rPr>
              <a:t>N log N</a:t>
            </a:r>
            <a:r>
              <a:rPr lang="en-US" altLang="zh-CN" smtClean="0">
                <a:ea typeface="宋体" panose="02010600030101010101" pitchFamily="2" charset="-122"/>
              </a:rPr>
              <a:t>); this allows finding specific nearest </a:t>
            </a:r>
            <a:r>
              <a:rPr lang="en-US" altLang="zh-CN" i="1" smtClean="0">
                <a:ea typeface="宋体" panose="02010600030101010101" pitchFamily="2" charset="-122"/>
              </a:rPr>
              <a:t>K</a:t>
            </a:r>
            <a:r>
              <a:rPr lang="en-US" altLang="zh-CN" smtClean="0">
                <a:ea typeface="宋体" panose="02010600030101010101" pitchFamily="2" charset="-122"/>
              </a:rPr>
              <a:t> neighboring photons during the rendering pass with O(</a:t>
            </a:r>
            <a:r>
              <a:rPr lang="en-US" altLang="zh-CN" i="1" smtClean="0">
                <a:ea typeface="宋体" panose="02010600030101010101" pitchFamily="2" charset="-122"/>
              </a:rPr>
              <a:t>K+log N</a:t>
            </a:r>
            <a:r>
              <a:rPr lang="en-US" altLang="zh-CN" smtClean="0">
                <a:ea typeface="宋体" panose="02010600030101010101" pitchFamily="2" charset="-122"/>
              </a:rPr>
              <a:t>) search time.</a:t>
            </a:r>
          </a:p>
        </p:txBody>
      </p:sp>
      <p:sp>
        <p:nvSpPr>
          <p:cNvPr id="139268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D8018F35-869F-4DC8-9789-58E01D1E5813}" type="slidenum">
              <a:rPr lang="en-US" altLang="zh-CN" sz="1400">
                <a:solidFill>
                  <a:schemeClr val="tx1"/>
                </a:solidFill>
              </a:rPr>
              <a:pPr/>
              <a:t>63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6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Exploit K-d Tree Spatial Data Structure</a:t>
            </a:r>
          </a:p>
        </p:txBody>
      </p:sp>
      <p:sp>
        <p:nvSpPr>
          <p:cNvPr id="706563" name="Content Placeholder 2"/>
          <p:cNvSpPr>
            <a:spLocks noGrp="1"/>
          </p:cNvSpPr>
          <p:nvPr>
            <p:ph idx="1"/>
          </p:nvPr>
        </p:nvSpPr>
        <p:spPr>
          <a:xfrm>
            <a:off x="2286000" y="941388"/>
            <a:ext cx="7772400" cy="19431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Index photon hits on geometry via K-d tree (essentially about equal numbers of hits per cell volume).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Idea is to collect neighboring cached photons quickly!</a:t>
            </a:r>
          </a:p>
          <a:p>
            <a:pPr>
              <a:spcBef>
                <a:spcPts val="18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Photon caching		 Spatial data structure (K-d tree)</a:t>
            </a: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3CC7F76-0CB1-4D44-83E7-E3A3CC38BC60}" type="slidenum">
              <a:rPr lang="en-US" altLang="zh-CN" sz="1400">
                <a:solidFill>
                  <a:schemeClr val="tx1"/>
                </a:solidFill>
              </a:rPr>
              <a:pPr/>
              <a:t>64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pic>
        <p:nvPicPr>
          <p:cNvPr id="706565" name="Picture 2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9" y="2808288"/>
            <a:ext cx="438943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66" name="Picture 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9" y="2833688"/>
            <a:ext cx="4440237" cy="355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18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Tracing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7689" y="1165226"/>
            <a:ext cx="8523287" cy="5497513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Trace emitted photons through scene (“backward ray tracing”) except photons </a:t>
            </a:r>
            <a:r>
              <a:rPr lang="en-US" altLang="zh-CN" i="1" smtClean="0">
                <a:ea typeface="宋体" panose="02010600030101010101" pitchFamily="2" charset="-122"/>
              </a:rPr>
              <a:t>propagate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r>
              <a:rPr lang="en-US" altLang="zh-CN" i="1" smtClean="0">
                <a:solidFill>
                  <a:srgbClr val="FFFF00"/>
                </a:solidFill>
                <a:ea typeface="宋体" panose="02010600030101010101" pitchFamily="2" charset="-122"/>
              </a:rPr>
              <a:t>flux</a:t>
            </a:r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(power/radiosity).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(Rather than ray tracing which </a:t>
            </a:r>
            <a:r>
              <a:rPr lang="en-US" altLang="zh-CN" i="1" smtClean="0">
                <a:ea typeface="宋体" panose="02010600030101010101" pitchFamily="2" charset="-122"/>
              </a:rPr>
              <a:t>gathers</a:t>
            </a:r>
            <a:r>
              <a:rPr lang="en-US" altLang="zh-CN" smtClean="0">
                <a:ea typeface="宋体" panose="02010600030101010101" pitchFamily="2" charset="-122"/>
              </a:rPr>
              <a:t> reflected light as the recursion unwinds.)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Photons interact with materials differently than rays (e.g., refraction does not effect photon flux).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Photon interactions with a surface or object are computed probabilistically from material properties.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Reflected (BRDF)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Transmitted (BTDF)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Absorbed (ends trace for this photon – decided via “Russian roulette”, exactly as in Monte Carlo path tracing)</a:t>
            </a:r>
          </a:p>
        </p:txBody>
      </p:sp>
      <p:sp>
        <p:nvSpPr>
          <p:cNvPr id="14131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4107ECC-DDA4-4CC0-BE06-102F50F8FC22}" type="slidenum">
              <a:rPr lang="en-US" altLang="zh-CN" sz="1400">
                <a:solidFill>
                  <a:schemeClr val="tx1"/>
                </a:solidFill>
              </a:rPr>
              <a:pPr/>
              <a:t>65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8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Title 1"/>
          <p:cNvSpPr>
            <a:spLocks noGrp="1"/>
          </p:cNvSpPr>
          <p:nvPr>
            <p:ph type="title"/>
          </p:nvPr>
        </p:nvSpPr>
        <p:spPr>
          <a:xfrm>
            <a:off x="2209800" y="68263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Handling Mixed Diffuse and Specular Surfaces</a:t>
            </a:r>
          </a:p>
        </p:txBody>
      </p:sp>
      <p:sp>
        <p:nvSpPr>
          <p:cNvPr id="708611" name="Content Placeholder 2"/>
          <p:cNvSpPr>
            <a:spLocks noGrp="1"/>
          </p:cNvSpPr>
          <p:nvPr>
            <p:ph idx="1"/>
          </p:nvPr>
        </p:nvSpPr>
        <p:spPr>
          <a:xfrm>
            <a:off x="1730375" y="1069975"/>
            <a:ext cx="8066088" cy="41148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Most surfaces have both specular and diffuse components in their BRDF: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 i="1">
                <a:latin typeface="Symbol" panose="05050102010706020507" pitchFamily="18" charset="2"/>
                <a:ea typeface="宋体" panose="02010600030101010101" pitchFamily="2" charset="-122"/>
              </a:rPr>
              <a:t>r</a:t>
            </a:r>
            <a:r>
              <a:rPr lang="en-US" altLang="zh-CN" i="1" baseline="-25000">
                <a:ea typeface="宋体" panose="02010600030101010101" pitchFamily="2" charset="-122"/>
              </a:rPr>
              <a:t>d</a:t>
            </a:r>
            <a:r>
              <a:rPr lang="en-US" altLang="zh-CN">
                <a:ea typeface="宋体" panose="02010600030101010101" pitchFamily="2" charset="-122"/>
              </a:rPr>
              <a:t> is diffuse reflectance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 i="1">
                <a:latin typeface="Symbol" panose="05050102010706020507" pitchFamily="18" charset="2"/>
                <a:ea typeface="宋体" panose="02010600030101010101" pitchFamily="2" charset="-122"/>
              </a:rPr>
              <a:t>r</a:t>
            </a:r>
            <a:r>
              <a:rPr lang="en-US" altLang="zh-CN" i="1" baseline="-25000">
                <a:ea typeface="宋体" panose="02010600030101010101" pitchFamily="2" charset="-122"/>
              </a:rPr>
              <a:t>s</a:t>
            </a:r>
            <a:r>
              <a:rPr lang="en-US" altLang="zh-CN">
                <a:ea typeface="宋体" panose="02010600030101010101" pitchFamily="2" charset="-122"/>
              </a:rPr>
              <a:t> is specular reflectance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 i="1">
                <a:latin typeface="Symbol" panose="05050102010706020507" pitchFamily="18" charset="2"/>
                <a:ea typeface="宋体" panose="02010600030101010101" pitchFamily="2" charset="-122"/>
              </a:rPr>
              <a:t>r</a:t>
            </a:r>
            <a:r>
              <a:rPr lang="en-US" altLang="zh-CN" i="1" baseline="-25000">
                <a:ea typeface="宋体" panose="02010600030101010101" pitchFamily="2" charset="-122"/>
              </a:rPr>
              <a:t>d</a:t>
            </a:r>
            <a:r>
              <a:rPr lang="en-US" altLang="zh-CN">
                <a:ea typeface="宋体" panose="02010600030101010101" pitchFamily="2" charset="-122"/>
              </a:rPr>
              <a:t> + </a:t>
            </a:r>
            <a:r>
              <a:rPr lang="en-US" altLang="zh-CN" i="1">
                <a:latin typeface="Symbol" panose="05050102010706020507" pitchFamily="18" charset="2"/>
                <a:ea typeface="宋体" panose="02010600030101010101" pitchFamily="2" charset="-122"/>
              </a:rPr>
              <a:t>r</a:t>
            </a:r>
            <a:r>
              <a:rPr lang="en-US" altLang="zh-CN" i="1" baseline="-25000">
                <a:ea typeface="宋体" panose="02010600030101010101" pitchFamily="2" charset="-122"/>
              </a:rPr>
              <a:t>s</a:t>
            </a:r>
            <a:r>
              <a:rPr lang="en-US" altLang="zh-CN">
                <a:ea typeface="宋体" panose="02010600030101010101" pitchFamily="2" charset="-122"/>
              </a:rPr>
              <a:t> &lt; 1 (conservation of energy)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When photon hits this surface, compute a uniform random value 0 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 </a:t>
            </a:r>
            <a:r>
              <a:rPr lang="en-US" altLang="zh-CN" smtClean="0">
                <a:latin typeface="Symbol" panose="05050102010706020507" pitchFamily="18" charset="2"/>
                <a:ea typeface="宋体" panose="02010600030101010101" pitchFamily="2" charset="-122"/>
              </a:rPr>
              <a:t>z 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</a:t>
            </a:r>
            <a:r>
              <a:rPr lang="en-US" altLang="zh-CN" smtClean="0">
                <a:ea typeface="宋体" panose="02010600030101010101" pitchFamily="2" charset="-122"/>
              </a:rPr>
              <a:t> 1: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If </a:t>
            </a:r>
            <a:r>
              <a:rPr lang="en-US" altLang="zh-CN">
                <a:latin typeface="Symbol" panose="05050102010706020507" pitchFamily="18" charset="2"/>
                <a:ea typeface="宋体" panose="02010600030101010101" pitchFamily="2" charset="-122"/>
              </a:rPr>
              <a:t>z</a:t>
            </a:r>
            <a:r>
              <a:rPr lang="en-US" altLang="zh-CN">
                <a:ea typeface="宋体" panose="02010600030101010101" pitchFamily="2" charset="-122"/>
              </a:rPr>
              <a:t> &lt; </a:t>
            </a:r>
            <a:r>
              <a:rPr lang="en-US" altLang="zh-CN" i="1">
                <a:latin typeface="Symbol" panose="05050102010706020507" pitchFamily="18" charset="2"/>
                <a:ea typeface="宋体" panose="02010600030101010101" pitchFamily="2" charset="-122"/>
              </a:rPr>
              <a:t>r</a:t>
            </a:r>
            <a:r>
              <a:rPr lang="en-US" altLang="zh-CN" i="1" baseline="-25000">
                <a:ea typeface="宋体" panose="02010600030101010101" pitchFamily="2" charset="-122"/>
              </a:rPr>
              <a:t>d</a:t>
            </a:r>
            <a:r>
              <a:rPr lang="en-US" altLang="zh-CN">
                <a:ea typeface="宋体" panose="02010600030101010101" pitchFamily="2" charset="-122"/>
              </a:rPr>
              <a:t> then reflect diffuse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Else if </a:t>
            </a:r>
            <a:r>
              <a:rPr lang="en-US" altLang="zh-CN">
                <a:latin typeface="Symbol" panose="05050102010706020507" pitchFamily="18" charset="2"/>
                <a:ea typeface="宋体" panose="02010600030101010101" pitchFamily="2" charset="-122"/>
              </a:rPr>
              <a:t>z</a:t>
            </a:r>
            <a:r>
              <a:rPr lang="en-US" altLang="zh-CN">
                <a:ea typeface="宋体" panose="02010600030101010101" pitchFamily="2" charset="-122"/>
              </a:rPr>
              <a:t> &lt; </a:t>
            </a:r>
            <a:r>
              <a:rPr lang="en-US" altLang="zh-CN" i="1">
                <a:latin typeface="Symbol" panose="05050102010706020507" pitchFamily="18" charset="2"/>
                <a:ea typeface="宋体" panose="02010600030101010101" pitchFamily="2" charset="-122"/>
              </a:rPr>
              <a:t>r</a:t>
            </a:r>
            <a:r>
              <a:rPr lang="en-US" altLang="zh-CN" i="1" baseline="-25000">
                <a:ea typeface="宋体" panose="02010600030101010101" pitchFamily="2" charset="-122"/>
              </a:rPr>
              <a:t>d</a:t>
            </a:r>
            <a:r>
              <a:rPr lang="en-US" altLang="zh-CN">
                <a:ea typeface="宋体" panose="02010600030101010101" pitchFamily="2" charset="-122"/>
              </a:rPr>
              <a:t> + </a:t>
            </a:r>
            <a:r>
              <a:rPr lang="en-US" altLang="zh-CN" i="1">
                <a:latin typeface="Symbol" panose="05050102010706020507" pitchFamily="18" charset="2"/>
                <a:ea typeface="宋体" panose="02010600030101010101" pitchFamily="2" charset="-122"/>
              </a:rPr>
              <a:t>r</a:t>
            </a:r>
            <a:r>
              <a:rPr lang="en-US" altLang="zh-CN" i="1" baseline="-25000">
                <a:ea typeface="宋体" panose="02010600030101010101" pitchFamily="2" charset="-122"/>
              </a:rPr>
              <a:t>s</a:t>
            </a:r>
            <a:r>
              <a:rPr lang="en-US" altLang="zh-CN">
                <a:ea typeface="宋体" panose="02010600030101010101" pitchFamily="2" charset="-122"/>
              </a:rPr>
              <a:t> then reflect specular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Otherwise absorb photon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D246BC0-4DAB-4816-922E-05DBA694521C}" type="slidenum">
              <a:rPr lang="en-US" altLang="zh-CN" sz="1400">
                <a:solidFill>
                  <a:schemeClr val="tx1"/>
                </a:solidFill>
              </a:rPr>
              <a:pPr/>
              <a:t>66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708613" name="Line 4"/>
          <p:cNvSpPr>
            <a:spLocks noChangeShapeType="1"/>
          </p:cNvSpPr>
          <p:nvPr/>
        </p:nvSpPr>
        <p:spPr bwMode="auto">
          <a:xfrm>
            <a:off x="6618288" y="576738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14" name="Line 5"/>
          <p:cNvSpPr>
            <a:spLocks noChangeShapeType="1"/>
          </p:cNvSpPr>
          <p:nvPr/>
        </p:nvSpPr>
        <p:spPr bwMode="auto">
          <a:xfrm>
            <a:off x="6389688" y="49291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15" name="Line 6"/>
          <p:cNvSpPr>
            <a:spLocks noChangeShapeType="1"/>
          </p:cNvSpPr>
          <p:nvPr/>
        </p:nvSpPr>
        <p:spPr bwMode="auto">
          <a:xfrm>
            <a:off x="6542088" y="49291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16" name="Line 7"/>
          <p:cNvSpPr>
            <a:spLocks noChangeShapeType="1"/>
          </p:cNvSpPr>
          <p:nvPr/>
        </p:nvSpPr>
        <p:spPr bwMode="auto">
          <a:xfrm>
            <a:off x="6694488" y="49291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17" name="Line 8"/>
          <p:cNvSpPr>
            <a:spLocks noChangeShapeType="1"/>
          </p:cNvSpPr>
          <p:nvPr/>
        </p:nvSpPr>
        <p:spPr bwMode="auto">
          <a:xfrm>
            <a:off x="6846888" y="49291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18" name="Line 9"/>
          <p:cNvSpPr>
            <a:spLocks noChangeShapeType="1"/>
          </p:cNvSpPr>
          <p:nvPr/>
        </p:nvSpPr>
        <p:spPr bwMode="auto">
          <a:xfrm>
            <a:off x="6999288" y="49291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19" name="Line 10"/>
          <p:cNvSpPr>
            <a:spLocks noChangeShapeType="1"/>
          </p:cNvSpPr>
          <p:nvPr/>
        </p:nvSpPr>
        <p:spPr bwMode="auto">
          <a:xfrm>
            <a:off x="7151688" y="49291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20" name="Line 11"/>
          <p:cNvSpPr>
            <a:spLocks noChangeShapeType="1"/>
          </p:cNvSpPr>
          <p:nvPr/>
        </p:nvSpPr>
        <p:spPr bwMode="auto">
          <a:xfrm>
            <a:off x="7304088" y="49291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21" name="Line 12"/>
          <p:cNvSpPr>
            <a:spLocks noChangeShapeType="1"/>
          </p:cNvSpPr>
          <p:nvPr/>
        </p:nvSpPr>
        <p:spPr bwMode="auto">
          <a:xfrm>
            <a:off x="7456488" y="49291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22" name="Line 13"/>
          <p:cNvSpPr>
            <a:spLocks noChangeShapeType="1"/>
          </p:cNvSpPr>
          <p:nvPr/>
        </p:nvSpPr>
        <p:spPr bwMode="auto">
          <a:xfrm>
            <a:off x="7608888" y="49291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23" name="Line 14"/>
          <p:cNvSpPr>
            <a:spLocks noChangeShapeType="1"/>
          </p:cNvSpPr>
          <p:nvPr/>
        </p:nvSpPr>
        <p:spPr bwMode="auto">
          <a:xfrm>
            <a:off x="7761288" y="49291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24" name="Line 15"/>
          <p:cNvSpPr>
            <a:spLocks noChangeShapeType="1"/>
          </p:cNvSpPr>
          <p:nvPr/>
        </p:nvSpPr>
        <p:spPr bwMode="auto">
          <a:xfrm flipV="1">
            <a:off x="6999288" y="4776788"/>
            <a:ext cx="914400" cy="99060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25" name="Line 16"/>
          <p:cNvSpPr>
            <a:spLocks noChangeShapeType="1"/>
          </p:cNvSpPr>
          <p:nvPr/>
        </p:nvSpPr>
        <p:spPr bwMode="auto">
          <a:xfrm flipV="1">
            <a:off x="7304088" y="4776788"/>
            <a:ext cx="914400" cy="99060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26" name="Line 17"/>
          <p:cNvSpPr>
            <a:spLocks noChangeShapeType="1"/>
          </p:cNvSpPr>
          <p:nvPr/>
        </p:nvSpPr>
        <p:spPr bwMode="auto">
          <a:xfrm flipV="1">
            <a:off x="8218488" y="4776788"/>
            <a:ext cx="914400" cy="99060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27" name="Line 19"/>
          <p:cNvSpPr>
            <a:spLocks noChangeShapeType="1"/>
          </p:cNvSpPr>
          <p:nvPr/>
        </p:nvSpPr>
        <p:spPr bwMode="auto">
          <a:xfrm flipH="1" flipV="1">
            <a:off x="7761288" y="4776788"/>
            <a:ext cx="304800" cy="990600"/>
          </a:xfrm>
          <a:prstGeom prst="line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28" name="Line 20"/>
          <p:cNvSpPr>
            <a:spLocks noChangeShapeType="1"/>
          </p:cNvSpPr>
          <p:nvPr/>
        </p:nvSpPr>
        <p:spPr bwMode="auto">
          <a:xfrm flipH="1" flipV="1">
            <a:off x="6313488" y="5310188"/>
            <a:ext cx="1295400" cy="457200"/>
          </a:xfrm>
          <a:prstGeom prst="line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29" name="Line 21"/>
          <p:cNvSpPr>
            <a:spLocks noChangeShapeType="1"/>
          </p:cNvSpPr>
          <p:nvPr/>
        </p:nvSpPr>
        <p:spPr bwMode="auto">
          <a:xfrm flipV="1">
            <a:off x="7456488" y="4776788"/>
            <a:ext cx="76200" cy="990600"/>
          </a:xfrm>
          <a:prstGeom prst="line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30" name="Line 22"/>
          <p:cNvSpPr>
            <a:spLocks noChangeShapeType="1"/>
          </p:cNvSpPr>
          <p:nvPr/>
        </p:nvSpPr>
        <p:spPr bwMode="auto">
          <a:xfrm flipV="1">
            <a:off x="8370888" y="5081588"/>
            <a:ext cx="838200" cy="685800"/>
          </a:xfrm>
          <a:prstGeom prst="line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31" name="Line 23"/>
          <p:cNvSpPr>
            <a:spLocks noChangeShapeType="1"/>
          </p:cNvSpPr>
          <p:nvPr/>
        </p:nvSpPr>
        <p:spPr bwMode="auto">
          <a:xfrm>
            <a:off x="7151688" y="576738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32" name="Line 24"/>
          <p:cNvSpPr>
            <a:spLocks noChangeShapeType="1"/>
          </p:cNvSpPr>
          <p:nvPr/>
        </p:nvSpPr>
        <p:spPr bwMode="auto">
          <a:xfrm>
            <a:off x="7913688" y="576738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33" name="Line 26"/>
          <p:cNvSpPr>
            <a:spLocks noChangeShapeType="1"/>
          </p:cNvSpPr>
          <p:nvPr/>
        </p:nvSpPr>
        <p:spPr bwMode="auto">
          <a:xfrm flipV="1">
            <a:off x="7761288" y="5310188"/>
            <a:ext cx="1066800" cy="457200"/>
          </a:xfrm>
          <a:prstGeom prst="line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8634" name="Rectangle 25"/>
          <p:cNvSpPr>
            <a:spLocks noChangeArrowheads="1"/>
          </p:cNvSpPr>
          <p:nvPr/>
        </p:nvSpPr>
        <p:spPr bwMode="auto">
          <a:xfrm>
            <a:off x="8369300" y="5713414"/>
            <a:ext cx="1182688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1600" i="1">
                <a:solidFill>
                  <a:schemeClr val="tx2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r</a:t>
            </a:r>
            <a:r>
              <a:rPr lang="en-US" altLang="zh-CN" sz="1600" i="1" baseline="-25000">
                <a:solidFill>
                  <a:schemeClr val="tx2"/>
                </a:solidFill>
                <a:ea typeface="宋体" panose="02010600030101010101" pitchFamily="2" charset="-122"/>
              </a:rPr>
              <a:t>d</a:t>
            </a:r>
            <a:r>
              <a:rPr lang="en-US" altLang="zh-CN" sz="1600">
                <a:solidFill>
                  <a:schemeClr val="tx2"/>
                </a:solidFill>
                <a:ea typeface="宋体" panose="02010600030101010101" pitchFamily="2" charset="-122"/>
              </a:rPr>
              <a:t> = 50%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1600" i="1">
                <a:solidFill>
                  <a:srgbClr val="00B05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r</a:t>
            </a:r>
            <a:r>
              <a:rPr lang="en-US" altLang="zh-CN" sz="1600" i="1" baseline="-25000">
                <a:solidFill>
                  <a:srgbClr val="00B05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1600">
                <a:solidFill>
                  <a:srgbClr val="00B050"/>
                </a:solidFill>
                <a:ea typeface="宋体" panose="02010600030101010101" pitchFamily="2" charset="-122"/>
              </a:rPr>
              <a:t> = 30%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000" baseline="-25000">
                <a:solidFill>
                  <a:schemeClr val="tx1"/>
                </a:solidFill>
                <a:ea typeface="宋体" panose="02010600030101010101" pitchFamily="2" charset="-122"/>
              </a:rPr>
              <a:t>Absorb = 20%</a:t>
            </a:r>
          </a:p>
        </p:txBody>
      </p:sp>
      <p:sp>
        <p:nvSpPr>
          <p:cNvPr id="708635" name="Cloud"/>
          <p:cNvSpPr>
            <a:spLocks noChangeAspect="1" noEditPoints="1" noChangeArrowheads="1"/>
          </p:cNvSpPr>
          <p:nvPr/>
        </p:nvSpPr>
        <p:spPr bwMode="auto">
          <a:xfrm>
            <a:off x="7015164" y="6480176"/>
            <a:ext cx="274637" cy="18256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8636" name="Cloud"/>
          <p:cNvSpPr>
            <a:spLocks noChangeAspect="1" noEditPoints="1" noChangeArrowheads="1"/>
          </p:cNvSpPr>
          <p:nvPr/>
        </p:nvSpPr>
        <p:spPr bwMode="auto">
          <a:xfrm>
            <a:off x="7777164" y="6480176"/>
            <a:ext cx="274637" cy="18256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0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ChangeArrowheads="1"/>
          </p:cNvSpPr>
          <p:nvPr/>
        </p:nvSpPr>
        <p:spPr bwMode="auto">
          <a:xfrm>
            <a:off x="6313488" y="1611313"/>
            <a:ext cx="4165600" cy="37147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096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Sample Photon Paths</a:t>
            </a:r>
          </a:p>
        </p:txBody>
      </p:sp>
      <p:sp>
        <p:nvSpPr>
          <p:cNvPr id="7096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04976" y="2097088"/>
            <a:ext cx="4346575" cy="4767262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3 photon paths in a scene inside the Cornell box.  Chrome sphere on left and glass sphere on right.</a:t>
            </a: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(a) two diffuse reflections then absorption.</a:t>
            </a: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(b) one specular reflection followed by two diffuse reflections.</a:t>
            </a: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(c) two transmissions then absorption (cached on caustic map).</a:t>
            </a:r>
          </a:p>
        </p:txBody>
      </p:sp>
      <p:sp>
        <p:nvSpPr>
          <p:cNvPr id="709637" name="Rectangle 5"/>
          <p:cNvSpPr>
            <a:spLocks noChangeArrowheads="1"/>
          </p:cNvSpPr>
          <p:nvPr/>
        </p:nvSpPr>
        <p:spPr bwMode="auto">
          <a:xfrm>
            <a:off x="6807201" y="1755775"/>
            <a:ext cx="3279775" cy="326548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09638" name="Rectangle 6"/>
          <p:cNvSpPr>
            <a:spLocks noChangeArrowheads="1"/>
          </p:cNvSpPr>
          <p:nvPr/>
        </p:nvSpPr>
        <p:spPr bwMode="auto">
          <a:xfrm>
            <a:off x="7431089" y="2365375"/>
            <a:ext cx="2060575" cy="203200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cxnSp>
        <p:nvCxnSpPr>
          <p:cNvPr id="709639" name="AutoShape 7"/>
          <p:cNvCxnSpPr>
            <a:cxnSpLocks noChangeShapeType="1"/>
            <a:stCxn id="709638" idx="1"/>
          </p:cNvCxnSpPr>
          <p:nvPr/>
        </p:nvCxnSpPr>
        <p:spPr bwMode="auto">
          <a:xfrm>
            <a:off x="7416800" y="3381375"/>
            <a:ext cx="1588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9640" name="AutoShape 8"/>
          <p:cNvSpPr>
            <a:spLocks noChangeArrowheads="1"/>
          </p:cNvSpPr>
          <p:nvPr/>
        </p:nvSpPr>
        <p:spPr bwMode="auto">
          <a:xfrm>
            <a:off x="8229600" y="2032000"/>
            <a:ext cx="458788" cy="128588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9977" name="Line 9"/>
          <p:cNvSpPr>
            <a:spLocks noChangeShapeType="1"/>
          </p:cNvSpPr>
          <p:nvPr/>
        </p:nvSpPr>
        <p:spPr bwMode="auto">
          <a:xfrm flipH="1">
            <a:off x="7837489" y="2133601"/>
            <a:ext cx="479425" cy="84137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9978" name="Line 10"/>
          <p:cNvSpPr>
            <a:spLocks noChangeShapeType="1"/>
          </p:cNvSpPr>
          <p:nvPr/>
        </p:nvSpPr>
        <p:spPr bwMode="auto">
          <a:xfrm flipH="1" flipV="1">
            <a:off x="7024689" y="2582864"/>
            <a:ext cx="827087" cy="3778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9979" name="Line 11"/>
          <p:cNvSpPr>
            <a:spLocks noChangeShapeType="1"/>
          </p:cNvSpPr>
          <p:nvPr/>
        </p:nvSpPr>
        <p:spPr bwMode="auto">
          <a:xfrm flipV="1">
            <a:off x="7024689" y="1916113"/>
            <a:ext cx="479425" cy="6667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9644" name="Oval 12"/>
          <p:cNvSpPr>
            <a:spLocks noChangeArrowheads="1"/>
          </p:cNvSpPr>
          <p:nvPr/>
        </p:nvSpPr>
        <p:spPr bwMode="auto">
          <a:xfrm>
            <a:off x="7678739" y="3860800"/>
            <a:ext cx="776287" cy="77628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09645" name="Oval 13"/>
          <p:cNvSpPr>
            <a:spLocks noChangeArrowheads="1"/>
          </p:cNvSpPr>
          <p:nvPr/>
        </p:nvSpPr>
        <p:spPr bwMode="auto">
          <a:xfrm>
            <a:off x="8502651" y="3927476"/>
            <a:ext cx="822325" cy="82232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259982" name="Line 14"/>
          <p:cNvSpPr>
            <a:spLocks noChangeShapeType="1"/>
          </p:cNvSpPr>
          <p:nvPr/>
        </p:nvSpPr>
        <p:spPr bwMode="auto">
          <a:xfrm>
            <a:off x="8562975" y="2162176"/>
            <a:ext cx="522288" cy="18002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9983" name="Line 15"/>
          <p:cNvSpPr>
            <a:spLocks noChangeShapeType="1"/>
          </p:cNvSpPr>
          <p:nvPr/>
        </p:nvSpPr>
        <p:spPr bwMode="auto">
          <a:xfrm flipH="1">
            <a:off x="7866063" y="2060576"/>
            <a:ext cx="552450" cy="18589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9984" name="Line 16"/>
          <p:cNvSpPr>
            <a:spLocks noChangeShapeType="1"/>
          </p:cNvSpPr>
          <p:nvPr/>
        </p:nvSpPr>
        <p:spPr bwMode="auto">
          <a:xfrm flipH="1" flipV="1">
            <a:off x="7038975" y="3787775"/>
            <a:ext cx="812800" cy="115888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9985" name="Line 17"/>
          <p:cNvSpPr>
            <a:spLocks noChangeShapeType="1"/>
          </p:cNvSpPr>
          <p:nvPr/>
        </p:nvSpPr>
        <p:spPr bwMode="auto">
          <a:xfrm>
            <a:off x="7053263" y="3759201"/>
            <a:ext cx="349250" cy="104457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9986" name="Line 18"/>
          <p:cNvSpPr>
            <a:spLocks noChangeShapeType="1"/>
          </p:cNvSpPr>
          <p:nvPr/>
        </p:nvSpPr>
        <p:spPr bwMode="auto">
          <a:xfrm flipH="1" flipV="1">
            <a:off x="6415089" y="4614863"/>
            <a:ext cx="987425" cy="18891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9987" name="Text Box 19"/>
          <p:cNvSpPr txBox="1">
            <a:spLocks noChangeArrowheads="1"/>
          </p:cNvSpPr>
          <p:nvPr/>
        </p:nvSpPr>
        <p:spPr bwMode="auto">
          <a:xfrm>
            <a:off x="7651751" y="2443163"/>
            <a:ext cx="314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2259988" name="Text Box 20"/>
          <p:cNvSpPr txBox="1">
            <a:spLocks noChangeArrowheads="1"/>
          </p:cNvSpPr>
          <p:nvPr/>
        </p:nvSpPr>
        <p:spPr bwMode="auto">
          <a:xfrm>
            <a:off x="8029575" y="3175001"/>
            <a:ext cx="3302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2259989" name="Text Box 21"/>
          <p:cNvSpPr txBox="1">
            <a:spLocks noChangeArrowheads="1"/>
          </p:cNvSpPr>
          <p:nvPr/>
        </p:nvSpPr>
        <p:spPr bwMode="auto">
          <a:xfrm>
            <a:off x="8783639" y="2776538"/>
            <a:ext cx="314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c</a:t>
            </a:r>
          </a:p>
        </p:txBody>
      </p:sp>
      <p:cxnSp>
        <p:nvCxnSpPr>
          <p:cNvPr id="709654" name="AutoShape 22"/>
          <p:cNvCxnSpPr>
            <a:cxnSpLocks noChangeShapeType="1"/>
            <a:stCxn id="2259979" idx="0"/>
          </p:cNvCxnSpPr>
          <p:nvPr/>
        </p:nvCxnSpPr>
        <p:spPr bwMode="auto">
          <a:xfrm>
            <a:off x="7024689" y="2597150"/>
            <a:ext cx="1587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9655" name="Line 23"/>
          <p:cNvSpPr>
            <a:spLocks noChangeShapeType="1"/>
          </p:cNvSpPr>
          <p:nvPr/>
        </p:nvSpPr>
        <p:spPr bwMode="auto">
          <a:xfrm flipH="1" flipV="1">
            <a:off x="6792914" y="1741488"/>
            <a:ext cx="638175" cy="6096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9656" name="Line 24"/>
          <p:cNvSpPr>
            <a:spLocks noChangeShapeType="1"/>
          </p:cNvSpPr>
          <p:nvPr/>
        </p:nvSpPr>
        <p:spPr bwMode="auto">
          <a:xfrm flipH="1">
            <a:off x="6807201" y="4397375"/>
            <a:ext cx="638175" cy="623888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9657" name="Line 25"/>
          <p:cNvSpPr>
            <a:spLocks noChangeShapeType="1"/>
          </p:cNvSpPr>
          <p:nvPr/>
        </p:nvSpPr>
        <p:spPr bwMode="auto">
          <a:xfrm>
            <a:off x="9491664" y="4383088"/>
            <a:ext cx="581025" cy="6096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9658" name="Line 26"/>
          <p:cNvSpPr>
            <a:spLocks noChangeShapeType="1"/>
          </p:cNvSpPr>
          <p:nvPr/>
        </p:nvSpPr>
        <p:spPr bwMode="auto">
          <a:xfrm flipV="1">
            <a:off x="9477375" y="1741488"/>
            <a:ext cx="609600" cy="6096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9995" name="Line 27"/>
          <p:cNvSpPr>
            <a:spLocks noChangeShapeType="1"/>
          </p:cNvSpPr>
          <p:nvPr/>
        </p:nvSpPr>
        <p:spPr bwMode="auto">
          <a:xfrm>
            <a:off x="9077326" y="3971926"/>
            <a:ext cx="66675" cy="71437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9996" name="Line 28"/>
          <p:cNvSpPr>
            <a:spLocks noChangeShapeType="1"/>
          </p:cNvSpPr>
          <p:nvPr/>
        </p:nvSpPr>
        <p:spPr bwMode="auto">
          <a:xfrm flipH="1">
            <a:off x="9115426" y="4667250"/>
            <a:ext cx="23813" cy="1524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2365" name="Slide Number Placeholder 30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C4CC54E-2B49-45FD-BBE7-B07D0A763A39}" type="slidenum">
              <a:rPr lang="en-US" altLang="zh-CN" sz="1400">
                <a:solidFill>
                  <a:schemeClr val="tx1"/>
                </a:solidFill>
              </a:rPr>
              <a:pPr/>
              <a:t>67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pic>
        <p:nvPicPr>
          <p:cNvPr id="709662" name="Picture 6" descr="cbox_path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6" y="149225"/>
            <a:ext cx="246856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47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25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5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5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5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59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59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59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59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25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5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9977" grpId="0" animBg="1"/>
      <p:bldP spid="2259978" grpId="0" animBg="1"/>
      <p:bldP spid="2259979" grpId="0" animBg="1"/>
      <p:bldP spid="2259982" grpId="0" animBg="1"/>
      <p:bldP spid="2259983" grpId="0" animBg="1"/>
      <p:bldP spid="2259984" grpId="0" animBg="1"/>
      <p:bldP spid="2259985" grpId="0" animBg="1"/>
      <p:bldP spid="2259986" grpId="0" animBg="1"/>
      <p:bldP spid="2259987" grpId="0"/>
      <p:bldP spid="2259988" grpId="0"/>
      <p:bldP spid="2259989" grpId="0"/>
      <p:bldP spid="2259995" grpId="0" animBg="1"/>
      <p:bldP spid="225999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and Caustic Maps Accumulate “Hits”: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Incoming Direction and Irradiance</a:t>
            </a:r>
          </a:p>
        </p:txBody>
      </p:sp>
      <p:pic>
        <p:nvPicPr>
          <p:cNvPr id="710659" name="Picture 3" descr="7-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3"/>
          <a:stretch>
            <a:fillRect/>
          </a:stretch>
        </p:blipFill>
        <p:spPr>
          <a:xfrm>
            <a:off x="2286000" y="1743076"/>
            <a:ext cx="7772400" cy="3382963"/>
          </a:xfrm>
          <a:noFill/>
        </p:spPr>
      </p:pic>
      <p:sp>
        <p:nvSpPr>
          <p:cNvPr id="710660" name="Text Box 4"/>
          <p:cNvSpPr txBox="1">
            <a:spLocks noChangeArrowheads="1"/>
          </p:cNvSpPr>
          <p:nvPr/>
        </p:nvSpPr>
        <p:spPr bwMode="auto">
          <a:xfrm>
            <a:off x="2235201" y="5259389"/>
            <a:ext cx="7904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Caustic Map                                       Global Photon Map</a:t>
            </a:r>
          </a:p>
        </p:txBody>
      </p:sp>
      <p:sp>
        <p:nvSpPr>
          <p:cNvPr id="143365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CFD6373B-8AE4-4874-8124-4E9469F6D454}" type="slidenum">
              <a:rPr lang="en-US" altLang="zh-CN" sz="1400">
                <a:solidFill>
                  <a:schemeClr val="tx1"/>
                </a:solidFill>
              </a:rPr>
              <a:pPr/>
              <a:t>68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370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39900" y="1143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“Cornell Box” with Chrome and Glass Spheres</a:t>
            </a:r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4976" y="5611813"/>
            <a:ext cx="8875713" cy="963612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Ray-traced image		       Photons in photon maps</a:t>
            </a: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Every pixel accounted for	       Can’t guarantee complete coverage</a:t>
            </a:r>
          </a:p>
        </p:txBody>
      </p:sp>
      <p:sp>
        <p:nvSpPr>
          <p:cNvPr id="144390" name="Slide Number Placeholder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BA244BCE-F4A5-4354-B03B-3604D4F4BE1F}" type="slidenum">
              <a:rPr lang="en-US" altLang="zh-CN" sz="1400">
                <a:solidFill>
                  <a:schemeClr val="tx1"/>
                </a:solidFill>
              </a:rPr>
              <a:pPr/>
              <a:t>69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pic>
        <p:nvPicPr>
          <p:cNvPr id="71168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6" y="1035051"/>
            <a:ext cx="4481513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1686" name="Picture 6" descr="cbox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693864"/>
            <a:ext cx="4217988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0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69862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The Rendering Equation: Hemisphere Formulation</a:t>
            </a:r>
          </a:p>
        </p:txBody>
      </p:sp>
      <p:graphicFrame>
        <p:nvGraphicFramePr>
          <p:cNvPr id="6481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272159"/>
              </p:ext>
            </p:extLst>
          </p:nvPr>
        </p:nvGraphicFramePr>
        <p:xfrm>
          <a:off x="1776414" y="1386681"/>
          <a:ext cx="8640763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3" imgW="4178300" imgH="635000" progId="Equation.DSMT4">
                  <p:embed/>
                </p:oleObj>
              </mc:Choice>
              <mc:Fallback>
                <p:oleObj name="Equation" r:id="rId3" imgW="4178300" imgH="63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76414" y="1386681"/>
                        <a:ext cx="8640763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8196" name="Picture 4" descr="4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2733675"/>
            <a:ext cx="677545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8197" name="Text Box 5"/>
          <p:cNvSpPr txBox="1">
            <a:spLocks noChangeArrowheads="1"/>
          </p:cNvSpPr>
          <p:nvPr/>
        </p:nvSpPr>
        <p:spPr bwMode="auto">
          <a:xfrm>
            <a:off x="2119314" y="5934075"/>
            <a:ext cx="7953375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f</a:t>
            </a:r>
            <a:r>
              <a:rPr lang="en-US" altLang="zh-CN" i="1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 is the Bidirectional Reflectance Distribution Function (BRDF)</a:t>
            </a:r>
          </a:p>
          <a:p>
            <a:pPr eaLnBrk="1" hangingPunct="1"/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for the surface at point </a:t>
            </a:r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19814" name="Slide Number Placeholder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BBCD8CD0-9239-4863-8727-C9A2D7C1F0EE}" type="slidenum">
              <a:rPr lang="en-US" altLang="zh-CN" sz="1400">
                <a:solidFill>
                  <a:schemeClr val="tx1"/>
                </a:solidFill>
              </a:rPr>
              <a:pPr/>
              <a:t>7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48199" name="Rectangle 1"/>
          <p:cNvSpPr>
            <a:spLocks noChangeArrowheads="1"/>
          </p:cNvSpPr>
          <p:nvPr/>
        </p:nvSpPr>
        <p:spPr bwMode="auto">
          <a:xfrm>
            <a:off x="8382001" y="3146425"/>
            <a:ext cx="1096963" cy="477838"/>
          </a:xfrm>
          <a:prstGeom prst="rect">
            <a:avLst/>
          </a:prstGeom>
          <a:solidFill>
            <a:schemeClr val="tx2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48200" name="Rectangle 1"/>
          <p:cNvSpPr>
            <a:spLocks noChangeArrowheads="1"/>
          </p:cNvSpPr>
          <p:nvPr/>
        </p:nvSpPr>
        <p:spPr bwMode="auto">
          <a:xfrm>
            <a:off x="1776414" y="1228725"/>
            <a:ext cx="1366837" cy="477838"/>
          </a:xfrm>
          <a:prstGeom prst="rect">
            <a:avLst/>
          </a:prstGeom>
          <a:solidFill>
            <a:schemeClr val="tx2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48201" name="Rectangle 1"/>
          <p:cNvSpPr>
            <a:spLocks noChangeArrowheads="1"/>
          </p:cNvSpPr>
          <p:nvPr/>
        </p:nvSpPr>
        <p:spPr bwMode="auto">
          <a:xfrm>
            <a:off x="5062538" y="1706563"/>
            <a:ext cx="5453062" cy="8302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96616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Storing</a:t>
            </a:r>
          </a:p>
        </p:txBody>
      </p:sp>
      <p:sp>
        <p:nvSpPr>
          <p:cNvPr id="71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116013"/>
            <a:ext cx="77724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Photons stored whenever they hit diffuse (non-specular) surfaces.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Photon can be stored several times along its path.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Photon information also stored where absorbed.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Stored: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Position (x,y,z) and incident direction (x,y,z) of hit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Incoming photon power (magnitude in watts)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Color (r,g,b)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Housekeeping flag for photon map K-d tree data structure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Overall, ~20 bytes per photon.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Storage cost: #photons 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mtClean="0">
                <a:ea typeface="宋体" panose="02010600030101010101" pitchFamily="2" charset="-122"/>
              </a:rPr>
              <a:t> #bounces 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mtClean="0">
                <a:ea typeface="宋体" panose="02010600030101010101" pitchFamily="2" charset="-122"/>
              </a:rPr>
              <a:t> 20 bytes (not too bad)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We’ll see later what #photons might be.</a:t>
            </a:r>
          </a:p>
        </p:txBody>
      </p:sp>
      <p:sp>
        <p:nvSpPr>
          <p:cNvPr id="145412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02F3752-78C6-4859-810B-B1001082EBE2}" type="slidenum">
              <a:rPr lang="en-US" altLang="zh-CN" sz="1400">
                <a:solidFill>
                  <a:schemeClr val="tx1"/>
                </a:solidFill>
              </a:rPr>
              <a:pPr/>
              <a:t>70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Emission</a:t>
            </a:r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524000"/>
            <a:ext cx="7772400" cy="4876800"/>
          </a:xfrm>
        </p:spPr>
        <p:txBody>
          <a:bodyPr>
            <a:normAutofit lnSpcReduction="1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Distribution of photons corresponds to distribution of emissive power </a:t>
            </a:r>
            <a:r>
              <a:rPr lang="en-US" altLang="zh-CN" i="1" smtClean="0">
                <a:ea typeface="宋体" panose="02010600030101010101" pitchFamily="2" charset="-122"/>
              </a:rPr>
              <a:t>P</a:t>
            </a:r>
            <a:r>
              <a:rPr lang="en-US" altLang="zh-CN" smtClean="0">
                <a:ea typeface="宋体" panose="02010600030101010101" pitchFamily="2" charset="-122"/>
              </a:rPr>
              <a:t> (“wattage”):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For multiple sources it is desirable that all emitted photons have about the same power, thus </a:t>
            </a:r>
            <a:r>
              <a:rPr lang="en-US" altLang="zh-CN" i="1" smtClean="0">
                <a:ea typeface="宋体" panose="02010600030101010101" pitchFamily="2" charset="-122"/>
              </a:rPr>
              <a:t>n</a:t>
            </a:r>
            <a:r>
              <a:rPr lang="en-US" altLang="zh-CN" i="1" baseline="-25000" smtClean="0">
                <a:ea typeface="宋体" panose="02010600030101010101" pitchFamily="2" charset="-122"/>
              </a:rPr>
              <a:t>emitted-photons</a:t>
            </a:r>
            <a:r>
              <a:rPr lang="en-US" altLang="zh-CN" smtClean="0">
                <a:ea typeface="宋体" panose="02010600030101010101" pitchFamily="2" charset="-122"/>
              </a:rPr>
              <a:t> will vary from emitter to emitter.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E.g., for a 60W bulb sending out 100K photons, each has 0.6mW flux.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713732" name="Object 4"/>
          <p:cNvGraphicFramePr>
            <a:graphicFrameLocks noChangeAspect="1"/>
          </p:cNvGraphicFramePr>
          <p:nvPr/>
        </p:nvGraphicFramePr>
        <p:xfrm>
          <a:off x="3976689" y="2501900"/>
          <a:ext cx="27463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Equation" r:id="rId3" imgW="1269449" imgH="469696" progId="Equation.3">
                  <p:embed/>
                </p:oleObj>
              </mc:Choice>
              <mc:Fallback>
                <p:oleObj name="Equation" r:id="rId3" imgW="1269449" imgH="4696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976689" y="2501900"/>
                        <a:ext cx="27463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6206333-7898-4DFA-9362-ACDB5BF38C8D}" type="slidenum">
              <a:rPr lang="en-US" altLang="zh-CN" sz="1400">
                <a:solidFill>
                  <a:schemeClr val="tx1"/>
                </a:solidFill>
              </a:rPr>
              <a:pPr/>
              <a:t>71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Distribution Models Emitter Type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2938" y="1524001"/>
            <a:ext cx="8418512" cy="2963863"/>
          </a:xfrm>
        </p:spPr>
        <p:txBody>
          <a:bodyPr>
            <a:normAutofit lnSpcReduction="1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Diffuse light source: photons emitted in uniformly distributed random directions.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Directional light (outside the scene): photons emitted in that direction.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Area emitter*: photons emitted in cosine distribution (maximum at normal direction).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General distributions in shape and direction.</a:t>
            </a:r>
          </a:p>
        </p:txBody>
      </p:sp>
      <p:sp>
        <p:nvSpPr>
          <p:cNvPr id="714756" name="Freeform 6"/>
          <p:cNvSpPr>
            <a:spLocks/>
          </p:cNvSpPr>
          <p:nvPr/>
        </p:nvSpPr>
        <p:spPr bwMode="auto">
          <a:xfrm>
            <a:off x="2014538" y="5316538"/>
            <a:ext cx="2209800" cy="838200"/>
          </a:xfrm>
          <a:custGeom>
            <a:avLst/>
            <a:gdLst>
              <a:gd name="T0" fmla="*/ 2147483647 w 1392"/>
              <a:gd name="T1" fmla="*/ 0 h 528"/>
              <a:gd name="T2" fmla="*/ 2147483647 w 1392"/>
              <a:gd name="T3" fmla="*/ 0 h 528"/>
              <a:gd name="T4" fmla="*/ 0 w 1392"/>
              <a:gd name="T5" fmla="*/ 2147483647 h 528"/>
              <a:gd name="T6" fmla="*/ 2147483647 w 1392"/>
              <a:gd name="T7" fmla="*/ 2147483647 h 528"/>
              <a:gd name="T8" fmla="*/ 2147483647 w 1392"/>
              <a:gd name="T9" fmla="*/ 0 h 528"/>
              <a:gd name="T10" fmla="*/ 2147483647 w 1392"/>
              <a:gd name="T11" fmla="*/ 0 h 5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92"/>
              <a:gd name="T19" fmla="*/ 0 h 528"/>
              <a:gd name="T20" fmla="*/ 1392 w 1392"/>
              <a:gd name="T21" fmla="*/ 528 h 52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92" h="528">
                <a:moveTo>
                  <a:pt x="432" y="0"/>
                </a:moveTo>
                <a:lnTo>
                  <a:pt x="336" y="0"/>
                </a:lnTo>
                <a:lnTo>
                  <a:pt x="0" y="528"/>
                </a:lnTo>
                <a:lnTo>
                  <a:pt x="1392" y="528"/>
                </a:lnTo>
                <a:lnTo>
                  <a:pt x="1056" y="0"/>
                </a:lnTo>
                <a:lnTo>
                  <a:pt x="960" y="0"/>
                </a:lnTo>
              </a:path>
            </a:pathLst>
          </a:custGeom>
          <a:solidFill>
            <a:srgbClr val="96969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4757" name="Line 7"/>
          <p:cNvSpPr>
            <a:spLocks noChangeShapeType="1"/>
          </p:cNvSpPr>
          <p:nvPr/>
        </p:nvSpPr>
        <p:spPr bwMode="auto">
          <a:xfrm flipV="1">
            <a:off x="3109913" y="4673600"/>
            <a:ext cx="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4758" name="Line 8"/>
          <p:cNvSpPr>
            <a:spLocks noChangeShapeType="1"/>
          </p:cNvSpPr>
          <p:nvPr/>
        </p:nvSpPr>
        <p:spPr bwMode="auto">
          <a:xfrm flipV="1">
            <a:off x="3109913" y="4783139"/>
            <a:ext cx="304800" cy="822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4759" name="Line 9"/>
          <p:cNvSpPr>
            <a:spLocks noChangeShapeType="1"/>
          </p:cNvSpPr>
          <p:nvPr/>
        </p:nvSpPr>
        <p:spPr bwMode="auto">
          <a:xfrm flipH="1" flipV="1">
            <a:off x="2808288" y="4783139"/>
            <a:ext cx="304800" cy="822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4760" name="Line 10"/>
          <p:cNvSpPr>
            <a:spLocks noChangeShapeType="1"/>
          </p:cNvSpPr>
          <p:nvPr/>
        </p:nvSpPr>
        <p:spPr bwMode="auto">
          <a:xfrm flipV="1">
            <a:off x="3109913" y="5222875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4761" name="Line 11"/>
          <p:cNvSpPr>
            <a:spLocks noChangeShapeType="1"/>
          </p:cNvSpPr>
          <p:nvPr/>
        </p:nvSpPr>
        <p:spPr bwMode="auto">
          <a:xfrm flipH="1" flipV="1">
            <a:off x="2662238" y="5222875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4762" name="Text Box 12"/>
          <p:cNvSpPr txBox="1">
            <a:spLocks noChangeArrowheads="1"/>
          </p:cNvSpPr>
          <p:nvPr/>
        </p:nvSpPr>
        <p:spPr bwMode="auto">
          <a:xfrm>
            <a:off x="4224338" y="5392738"/>
            <a:ext cx="5791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* E.g., rectangular area emitter with power 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 and </a:t>
            </a:r>
            <a:r>
              <a:rPr lang="en-US" altLang="zh-CN" sz="1800" i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photons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:</a:t>
            </a:r>
          </a:p>
          <a:p>
            <a:pPr eaLnBrk="1" hangingPunct="1"/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Cosine power distribution: each photon gets (1/</a:t>
            </a:r>
            <a:r>
              <a:rPr lang="en-US" altLang="zh-CN" sz="1800" i="1">
                <a:solidFill>
                  <a:schemeClr val="tx1"/>
                </a:solidFill>
                <a:ea typeface="宋体" panose="02010600030101010101" pitchFamily="2" charset="-122"/>
              </a:rPr>
              <a:t>n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) 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 cos </a:t>
            </a:r>
            <a:endParaRPr lang="en-US" altLang="zh-CN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4763" name="Oval 5"/>
          <p:cNvSpPr>
            <a:spLocks noChangeArrowheads="1"/>
          </p:cNvSpPr>
          <p:nvPr/>
        </p:nvSpPr>
        <p:spPr bwMode="auto">
          <a:xfrm>
            <a:off x="2652713" y="4673600"/>
            <a:ext cx="914400" cy="914400"/>
          </a:xfrm>
          <a:prstGeom prst="ellips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47468" name="Slide Number Placeholder 1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DFC6418-5FFF-4CD9-B92A-81259007D11B}" type="slidenum">
              <a:rPr lang="en-US" altLang="zh-CN" sz="1400">
                <a:solidFill>
                  <a:schemeClr val="tx1"/>
                </a:solidFill>
              </a:rPr>
              <a:pPr/>
              <a:t>72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714765" name="TextBox 1"/>
          <p:cNvSpPr txBox="1">
            <a:spLocks noChangeArrowheads="1"/>
          </p:cNvSpPr>
          <p:nvPr/>
        </p:nvSpPr>
        <p:spPr bwMode="auto">
          <a:xfrm>
            <a:off x="3106738" y="4716464"/>
            <a:ext cx="2778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3" name="Arc 2"/>
          <p:cNvSpPr/>
          <p:nvPr/>
        </p:nvSpPr>
        <p:spPr bwMode="auto">
          <a:xfrm>
            <a:off x="2649538" y="4956175"/>
            <a:ext cx="914400" cy="914400"/>
          </a:xfrm>
          <a:prstGeom prst="arc">
            <a:avLst>
              <a:gd name="adj1" fmla="val 16200000"/>
              <a:gd name="adj2" fmla="val 1790802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8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Projection Maps in Photon Emission</a:t>
            </a:r>
          </a:p>
        </p:txBody>
      </p:sp>
      <p:sp>
        <p:nvSpPr>
          <p:cNvPr id="71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Projection maps</a:t>
            </a:r>
            <a:r>
              <a:rPr lang="en-US" altLang="zh-CN" smtClean="0">
                <a:ea typeface="宋体" panose="02010600030101010101" pitchFamily="2" charset="-122"/>
              </a:rPr>
              <a:t>: a discrete cellular (2D array) map of the geometry as seen from the light source (compare with the hemicube of radiosity) – only photons that hit cells with geometry in them are emitted.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Planar projection map for directional light; spherical map for point light.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Identify specular objects in cells (for generation of caustics).</a:t>
            </a:r>
          </a:p>
        </p:txBody>
      </p:sp>
      <p:graphicFrame>
        <p:nvGraphicFramePr>
          <p:cNvPr id="715780" name="Object 4"/>
          <p:cNvGraphicFramePr>
            <a:graphicFrameLocks noChangeAspect="1"/>
          </p:cNvGraphicFramePr>
          <p:nvPr/>
        </p:nvGraphicFramePr>
        <p:xfrm>
          <a:off x="2911476" y="3124201"/>
          <a:ext cx="58785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Equation" r:id="rId3" imgW="2717800" imgH="457200" progId="Equation.3">
                  <p:embed/>
                </p:oleObj>
              </mc:Choice>
              <mc:Fallback>
                <p:oleObj name="Equation" r:id="rId3" imgW="2717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911476" y="3124201"/>
                        <a:ext cx="5878513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5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5917F2D-8EA0-4A3B-9071-14C814AC6AF7}" type="slidenum">
              <a:rPr lang="en-US" altLang="zh-CN" sz="1400">
                <a:solidFill>
                  <a:schemeClr val="tx1"/>
                </a:solidFill>
              </a:rPr>
              <a:pPr/>
              <a:t>73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3"/>
          <p:cNvSpPr>
            <a:spLocks noGrp="1" noChangeArrowheads="1"/>
          </p:cNvSpPr>
          <p:nvPr>
            <p:ph type="title"/>
          </p:nvPr>
        </p:nvSpPr>
        <p:spPr>
          <a:xfrm>
            <a:off x="2209800" y="-155575"/>
            <a:ext cx="77724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Radiance Estimate</a:t>
            </a:r>
          </a:p>
        </p:txBody>
      </p:sp>
      <p:sp>
        <p:nvSpPr>
          <p:cNvPr id="71680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628776" y="622300"/>
            <a:ext cx="9039225" cy="46418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Photon map is an estimator of incoming flux (irradiance) to a surface.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To compute irradiance we need to integrate (average) this information over a small area. 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Do integration by locating a set of </a:t>
            </a:r>
            <a:r>
              <a:rPr lang="en-US" altLang="zh-CN" i="1" smtClean="0">
                <a:ea typeface="宋体" panose="02010600030101010101" pitchFamily="2" charset="-122"/>
              </a:rPr>
              <a:t>m</a:t>
            </a:r>
            <a:r>
              <a:rPr lang="en-US" altLang="zh-CN" smtClean="0">
                <a:ea typeface="宋体" panose="02010600030101010101" pitchFamily="2" charset="-122"/>
              </a:rPr>
              <a:t> photons that are closest to the point     for which we wish to compute irradiance. (Here, e.g., </a:t>
            </a:r>
            <a:r>
              <a:rPr lang="en-US" altLang="zh-CN" i="1" smtClean="0">
                <a:ea typeface="宋体" panose="02010600030101010101" pitchFamily="2" charset="-122"/>
              </a:rPr>
              <a:t>m </a:t>
            </a:r>
            <a:r>
              <a:rPr lang="en-US" altLang="zh-CN" smtClean="0">
                <a:ea typeface="宋体" panose="02010600030101010101" pitchFamily="2" charset="-122"/>
              </a:rPr>
              <a:t>= 3; generally 50 </a:t>
            </a:r>
            <a:r>
              <a:rPr lang="en-US" altLang="zh-CN" smtClean="0"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mtClean="0">
                <a:ea typeface="宋体" panose="02010600030101010101" pitchFamily="2" charset="-122"/>
              </a:rPr>
              <a:t>m </a:t>
            </a:r>
            <a:r>
              <a:rPr lang="en-US" altLang="zh-CN" smtClean="0"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mtClean="0">
                <a:ea typeface="宋体" panose="02010600030101010101" pitchFamily="2" charset="-122"/>
              </a:rPr>
              <a:t>500.)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Use cone-shaped filter to bias estimate toward photons nearest the center of the sampling disk. (Can use other filters; e.g. Gaussian.)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Various methods to select and optimize the number of photons needed for the estimate (a function of accuracy required, e.g.).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(Need to be careful at edges and corners!)</a:t>
            </a:r>
          </a:p>
        </p:txBody>
      </p:sp>
      <p:sp>
        <p:nvSpPr>
          <p:cNvPr id="716804" name="Freeform 5"/>
          <p:cNvSpPr>
            <a:spLocks/>
          </p:cNvSpPr>
          <p:nvPr/>
        </p:nvSpPr>
        <p:spPr bwMode="auto">
          <a:xfrm>
            <a:off x="3467100" y="5105400"/>
            <a:ext cx="5080000" cy="1587500"/>
          </a:xfrm>
          <a:custGeom>
            <a:avLst/>
            <a:gdLst>
              <a:gd name="T0" fmla="*/ 0 w 3200"/>
              <a:gd name="T1" fmla="*/ 2147483647 h 1000"/>
              <a:gd name="T2" fmla="*/ 2147483647 w 3200"/>
              <a:gd name="T3" fmla="*/ 2147483647 h 1000"/>
              <a:gd name="T4" fmla="*/ 2147483647 w 3200"/>
              <a:gd name="T5" fmla="*/ 0 h 1000"/>
              <a:gd name="T6" fmla="*/ 2147483647 w 3200"/>
              <a:gd name="T7" fmla="*/ 2147483647 h 1000"/>
              <a:gd name="T8" fmla="*/ 0 w 3200"/>
              <a:gd name="T9" fmla="*/ 2147483647 h 1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0"/>
              <a:gd name="T16" fmla="*/ 0 h 1000"/>
              <a:gd name="T17" fmla="*/ 3200 w 3200"/>
              <a:gd name="T18" fmla="*/ 1000 h 1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0" h="1000">
                <a:moveTo>
                  <a:pt x="0" y="992"/>
                </a:moveTo>
                <a:lnTo>
                  <a:pt x="376" y="8"/>
                </a:lnTo>
                <a:lnTo>
                  <a:pt x="3200" y="0"/>
                </a:lnTo>
                <a:lnTo>
                  <a:pt x="2816" y="1000"/>
                </a:lnTo>
                <a:lnTo>
                  <a:pt x="0" y="992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05" name="Oval 7"/>
          <p:cNvSpPr>
            <a:spLocks noChangeArrowheads="1"/>
          </p:cNvSpPr>
          <p:nvPr/>
        </p:nvSpPr>
        <p:spPr bwMode="auto">
          <a:xfrm rot="4536330">
            <a:off x="5325269" y="5263356"/>
            <a:ext cx="603250" cy="1004888"/>
          </a:xfrm>
          <a:prstGeom prst="ellipse">
            <a:avLst/>
          </a:prstGeom>
          <a:solidFill>
            <a:schemeClr val="folHlink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6806" name="Line 9"/>
          <p:cNvSpPr>
            <a:spLocks noChangeShapeType="1"/>
          </p:cNvSpPr>
          <p:nvPr/>
        </p:nvSpPr>
        <p:spPr bwMode="auto">
          <a:xfrm flipV="1">
            <a:off x="3765550" y="6426200"/>
            <a:ext cx="8890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07" name="Line 11"/>
          <p:cNvSpPr>
            <a:spLocks noChangeShapeType="1"/>
          </p:cNvSpPr>
          <p:nvPr/>
        </p:nvSpPr>
        <p:spPr bwMode="auto">
          <a:xfrm flipH="1" flipV="1">
            <a:off x="4191000" y="6242050"/>
            <a:ext cx="13970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08" name="Line 12"/>
          <p:cNvSpPr>
            <a:spLocks noChangeShapeType="1"/>
          </p:cNvSpPr>
          <p:nvPr/>
        </p:nvSpPr>
        <p:spPr bwMode="auto">
          <a:xfrm flipV="1">
            <a:off x="4591050" y="6223000"/>
            <a:ext cx="2540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09" name="Line 13"/>
          <p:cNvSpPr>
            <a:spLocks noChangeShapeType="1"/>
          </p:cNvSpPr>
          <p:nvPr/>
        </p:nvSpPr>
        <p:spPr bwMode="auto">
          <a:xfrm flipH="1" flipV="1">
            <a:off x="3860800" y="6019800"/>
            <a:ext cx="18415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0" name="Line 14"/>
          <p:cNvSpPr>
            <a:spLocks noChangeShapeType="1"/>
          </p:cNvSpPr>
          <p:nvPr/>
        </p:nvSpPr>
        <p:spPr bwMode="auto">
          <a:xfrm flipH="1" flipV="1">
            <a:off x="4108450" y="5562600"/>
            <a:ext cx="762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1" name="Line 15"/>
          <p:cNvSpPr>
            <a:spLocks noChangeShapeType="1"/>
          </p:cNvSpPr>
          <p:nvPr/>
        </p:nvSpPr>
        <p:spPr bwMode="auto">
          <a:xfrm flipH="1" flipV="1">
            <a:off x="4229100" y="5257800"/>
            <a:ext cx="158750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2" name="Line 16"/>
          <p:cNvSpPr>
            <a:spLocks noChangeShapeType="1"/>
          </p:cNvSpPr>
          <p:nvPr/>
        </p:nvSpPr>
        <p:spPr bwMode="auto">
          <a:xfrm flipV="1">
            <a:off x="4457700" y="5854700"/>
            <a:ext cx="381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3" name="Line 17"/>
          <p:cNvSpPr>
            <a:spLocks noChangeShapeType="1"/>
          </p:cNvSpPr>
          <p:nvPr/>
        </p:nvSpPr>
        <p:spPr bwMode="auto">
          <a:xfrm flipV="1">
            <a:off x="4622800" y="52514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4" name="Line 18"/>
          <p:cNvSpPr>
            <a:spLocks noChangeShapeType="1"/>
          </p:cNvSpPr>
          <p:nvPr/>
        </p:nvSpPr>
        <p:spPr bwMode="auto">
          <a:xfrm flipH="1" flipV="1">
            <a:off x="4705350" y="5168900"/>
            <a:ext cx="8255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5" name="Line 20"/>
          <p:cNvSpPr>
            <a:spLocks noChangeShapeType="1"/>
          </p:cNvSpPr>
          <p:nvPr/>
        </p:nvSpPr>
        <p:spPr bwMode="auto">
          <a:xfrm flipH="1" flipV="1">
            <a:off x="4705350" y="5924550"/>
            <a:ext cx="18415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6" name="Line 21"/>
          <p:cNvSpPr>
            <a:spLocks noChangeShapeType="1"/>
          </p:cNvSpPr>
          <p:nvPr/>
        </p:nvSpPr>
        <p:spPr bwMode="auto">
          <a:xfrm flipH="1">
            <a:off x="5010150" y="5429250"/>
            <a:ext cx="22225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7" name="Line 22"/>
          <p:cNvSpPr>
            <a:spLocks noChangeShapeType="1"/>
          </p:cNvSpPr>
          <p:nvPr/>
        </p:nvSpPr>
        <p:spPr bwMode="auto">
          <a:xfrm flipH="1" flipV="1">
            <a:off x="5454650" y="5162550"/>
            <a:ext cx="14605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8" name="Line 23"/>
          <p:cNvSpPr>
            <a:spLocks noChangeShapeType="1"/>
          </p:cNvSpPr>
          <p:nvPr/>
        </p:nvSpPr>
        <p:spPr bwMode="auto">
          <a:xfrm flipH="1" flipV="1">
            <a:off x="5753100" y="5187950"/>
            <a:ext cx="20955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9" name="Line 24"/>
          <p:cNvSpPr>
            <a:spLocks noChangeShapeType="1"/>
          </p:cNvSpPr>
          <p:nvPr/>
        </p:nvSpPr>
        <p:spPr bwMode="auto">
          <a:xfrm flipH="1" flipV="1">
            <a:off x="5200650" y="5715000"/>
            <a:ext cx="18415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20" name="Line 25"/>
          <p:cNvSpPr>
            <a:spLocks noChangeShapeType="1"/>
          </p:cNvSpPr>
          <p:nvPr/>
        </p:nvSpPr>
        <p:spPr bwMode="auto">
          <a:xfrm flipH="1" flipV="1">
            <a:off x="5740400" y="5753100"/>
            <a:ext cx="50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21" name="Line 26"/>
          <p:cNvSpPr>
            <a:spLocks noChangeShapeType="1"/>
          </p:cNvSpPr>
          <p:nvPr/>
        </p:nvSpPr>
        <p:spPr bwMode="auto">
          <a:xfrm flipH="1" flipV="1">
            <a:off x="5835650" y="5499100"/>
            <a:ext cx="1524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22" name="Line 27"/>
          <p:cNvSpPr>
            <a:spLocks noChangeShapeType="1"/>
          </p:cNvSpPr>
          <p:nvPr/>
        </p:nvSpPr>
        <p:spPr bwMode="auto">
          <a:xfrm flipV="1">
            <a:off x="4940300" y="6343650"/>
            <a:ext cx="8890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23" name="Line 28"/>
          <p:cNvSpPr>
            <a:spLocks noChangeShapeType="1"/>
          </p:cNvSpPr>
          <p:nvPr/>
        </p:nvSpPr>
        <p:spPr bwMode="auto">
          <a:xfrm flipH="1" flipV="1">
            <a:off x="5245100" y="6127750"/>
            <a:ext cx="7620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24" name="Line 29"/>
          <p:cNvSpPr>
            <a:spLocks noChangeShapeType="1"/>
          </p:cNvSpPr>
          <p:nvPr/>
        </p:nvSpPr>
        <p:spPr bwMode="auto">
          <a:xfrm flipV="1">
            <a:off x="5683250" y="6197600"/>
            <a:ext cx="15240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25" name="Line 30"/>
          <p:cNvSpPr>
            <a:spLocks noChangeShapeType="1"/>
          </p:cNvSpPr>
          <p:nvPr/>
        </p:nvSpPr>
        <p:spPr bwMode="auto">
          <a:xfrm flipH="1" flipV="1">
            <a:off x="5956300" y="6267450"/>
            <a:ext cx="13335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26" name="Line 31"/>
          <p:cNvSpPr>
            <a:spLocks noChangeShapeType="1"/>
          </p:cNvSpPr>
          <p:nvPr/>
        </p:nvSpPr>
        <p:spPr bwMode="auto">
          <a:xfrm flipH="1" flipV="1">
            <a:off x="5867400" y="6019800"/>
            <a:ext cx="17780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27" name="Line 32"/>
          <p:cNvSpPr>
            <a:spLocks noChangeShapeType="1"/>
          </p:cNvSpPr>
          <p:nvPr/>
        </p:nvSpPr>
        <p:spPr bwMode="auto">
          <a:xfrm>
            <a:off x="6311900" y="5505450"/>
            <a:ext cx="17145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28" name="Line 33"/>
          <p:cNvSpPr>
            <a:spLocks noChangeShapeType="1"/>
          </p:cNvSpPr>
          <p:nvPr/>
        </p:nvSpPr>
        <p:spPr bwMode="auto">
          <a:xfrm flipH="1" flipV="1">
            <a:off x="6330950" y="5842000"/>
            <a:ext cx="9525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29" name="Line 34"/>
          <p:cNvSpPr>
            <a:spLocks noChangeShapeType="1"/>
          </p:cNvSpPr>
          <p:nvPr/>
        </p:nvSpPr>
        <p:spPr bwMode="auto">
          <a:xfrm flipH="1" flipV="1">
            <a:off x="6667500" y="5727700"/>
            <a:ext cx="1397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0" name="Line 35"/>
          <p:cNvSpPr>
            <a:spLocks noChangeShapeType="1"/>
          </p:cNvSpPr>
          <p:nvPr/>
        </p:nvSpPr>
        <p:spPr bwMode="auto">
          <a:xfrm flipV="1">
            <a:off x="7010400" y="5918200"/>
            <a:ext cx="6350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1" name="Line 36"/>
          <p:cNvSpPr>
            <a:spLocks noChangeShapeType="1"/>
          </p:cNvSpPr>
          <p:nvPr/>
        </p:nvSpPr>
        <p:spPr bwMode="auto">
          <a:xfrm flipH="1" flipV="1">
            <a:off x="6584950" y="5238750"/>
            <a:ext cx="15240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2" name="Line 38"/>
          <p:cNvSpPr>
            <a:spLocks noChangeShapeType="1"/>
          </p:cNvSpPr>
          <p:nvPr/>
        </p:nvSpPr>
        <p:spPr bwMode="auto">
          <a:xfrm>
            <a:off x="6788150" y="6235700"/>
            <a:ext cx="88900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3" name="Line 39"/>
          <p:cNvSpPr>
            <a:spLocks noChangeShapeType="1"/>
          </p:cNvSpPr>
          <p:nvPr/>
        </p:nvSpPr>
        <p:spPr bwMode="auto">
          <a:xfrm flipH="1">
            <a:off x="7239000" y="6502400"/>
            <a:ext cx="17780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4" name="Line 40"/>
          <p:cNvSpPr>
            <a:spLocks noChangeShapeType="1"/>
          </p:cNvSpPr>
          <p:nvPr/>
        </p:nvSpPr>
        <p:spPr bwMode="auto">
          <a:xfrm flipH="1" flipV="1">
            <a:off x="7651750" y="6375400"/>
            <a:ext cx="12065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5" name="Line 41"/>
          <p:cNvSpPr>
            <a:spLocks noChangeShapeType="1"/>
          </p:cNvSpPr>
          <p:nvPr/>
        </p:nvSpPr>
        <p:spPr bwMode="auto">
          <a:xfrm flipV="1">
            <a:off x="7200900" y="5321300"/>
            <a:ext cx="19685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6" name="Line 42"/>
          <p:cNvSpPr>
            <a:spLocks noChangeShapeType="1"/>
          </p:cNvSpPr>
          <p:nvPr/>
        </p:nvSpPr>
        <p:spPr bwMode="auto">
          <a:xfrm flipV="1">
            <a:off x="7397750" y="5670550"/>
            <a:ext cx="1778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7" name="Line 43"/>
          <p:cNvSpPr>
            <a:spLocks noChangeShapeType="1"/>
          </p:cNvSpPr>
          <p:nvPr/>
        </p:nvSpPr>
        <p:spPr bwMode="auto">
          <a:xfrm flipH="1" flipV="1">
            <a:off x="7607300" y="5753100"/>
            <a:ext cx="20320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8" name="Line 44"/>
          <p:cNvSpPr>
            <a:spLocks noChangeShapeType="1"/>
          </p:cNvSpPr>
          <p:nvPr/>
        </p:nvSpPr>
        <p:spPr bwMode="auto">
          <a:xfrm flipH="1" flipV="1">
            <a:off x="7766050" y="5359400"/>
            <a:ext cx="762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39" name="Line 45"/>
          <p:cNvSpPr>
            <a:spLocks noChangeShapeType="1"/>
          </p:cNvSpPr>
          <p:nvPr/>
        </p:nvSpPr>
        <p:spPr bwMode="auto">
          <a:xfrm flipH="1" flipV="1">
            <a:off x="8020050" y="5219700"/>
            <a:ext cx="2349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40" name="Oval 46"/>
          <p:cNvSpPr>
            <a:spLocks noChangeAspect="1" noChangeArrowheads="1"/>
          </p:cNvSpPr>
          <p:nvPr/>
        </p:nvSpPr>
        <p:spPr bwMode="auto">
          <a:xfrm rot="4536330">
            <a:off x="5586413" y="5664201"/>
            <a:ext cx="92075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6841" name="Oval 47"/>
          <p:cNvSpPr>
            <a:spLocks noChangeArrowheads="1"/>
          </p:cNvSpPr>
          <p:nvPr/>
        </p:nvSpPr>
        <p:spPr bwMode="auto">
          <a:xfrm>
            <a:off x="2814639" y="2390775"/>
            <a:ext cx="155575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49546" name="Slide Number Placeholder 4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4B0F993-C7D0-4027-9B83-EE20E80D98CF}" type="slidenum">
              <a:rPr lang="en-US" altLang="zh-CN" sz="1400">
                <a:solidFill>
                  <a:schemeClr val="tx1"/>
                </a:solidFill>
              </a:rPr>
              <a:pPr/>
              <a:t>74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4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Number of Samples Matters</a:t>
            </a:r>
          </a:p>
        </p:txBody>
      </p:sp>
      <p:sp>
        <p:nvSpPr>
          <p:cNvPr id="71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50 photons/area			500 photons/area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CB8C81C8-B101-4B1D-9AE1-AB78B5A8B356}" type="slidenum">
              <a:rPr lang="en-US" altLang="zh-CN" sz="1400">
                <a:solidFill>
                  <a:schemeClr val="tx1"/>
                </a:solidFill>
              </a:rPr>
              <a:pPr/>
              <a:t>75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pSp>
        <p:nvGrpSpPr>
          <p:cNvPr id="717829" name="Group 6"/>
          <p:cNvGrpSpPr>
            <a:grpSpLocks/>
          </p:cNvGrpSpPr>
          <p:nvPr/>
        </p:nvGrpSpPr>
        <p:grpSpPr bwMode="auto">
          <a:xfrm>
            <a:off x="1655764" y="1966914"/>
            <a:ext cx="8880475" cy="3267075"/>
            <a:chOff x="76201" y="1966913"/>
            <a:chExt cx="8880427" cy="3266579"/>
          </a:xfrm>
        </p:grpSpPr>
        <p:graphicFrame>
          <p:nvGraphicFramePr>
            <p:cNvPr id="717830" name="Object 4"/>
            <p:cNvGraphicFramePr>
              <a:graphicFrameLocks noChangeAspect="1"/>
            </p:cNvGraphicFramePr>
            <p:nvPr/>
          </p:nvGraphicFramePr>
          <p:xfrm>
            <a:off x="76201" y="1970313"/>
            <a:ext cx="4355438" cy="3249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0" name="Photo Editor Photo" r:id="rId3" imgW="4839375" imgH="3610479" progId="MSPhotoEd.3">
                    <p:embed/>
                  </p:oleObj>
                </mc:Choice>
                <mc:Fallback>
                  <p:oleObj name="Photo Editor Photo" r:id="rId3" imgW="4839375" imgH="3610479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1" y="1970313"/>
                          <a:ext cx="4355438" cy="32494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831" name="Object 5"/>
            <p:cNvGraphicFramePr>
              <a:graphicFrameLocks noChangeAspect="1"/>
            </p:cNvGraphicFramePr>
            <p:nvPr/>
          </p:nvGraphicFramePr>
          <p:xfrm>
            <a:off x="4593771" y="1966913"/>
            <a:ext cx="4362857" cy="3266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1" name="Photo Editor Photo" r:id="rId5" imgW="4847619" imgH="3629532" progId="MSPhotoEd.3">
                    <p:embed/>
                  </p:oleObj>
                </mc:Choice>
                <mc:Fallback>
                  <p:oleObj name="Photo Editor Photo" r:id="rId5" imgW="4847619" imgH="3629532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3771" y="1966913"/>
                          <a:ext cx="4362857" cy="32665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8482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Cone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B958BC63-7802-4401-A7AF-0EC4030FA439}" type="slidenum">
              <a:rPr lang="en-US" altLang="zh-CN" sz="1400">
                <a:solidFill>
                  <a:schemeClr val="tx1"/>
                </a:solidFill>
              </a:rPr>
              <a:pPr/>
              <a:t>76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718852" name="Content Placeholder 2"/>
          <p:cNvSpPr txBox="1">
            <a:spLocks/>
          </p:cNvSpPr>
          <p:nvPr/>
        </p:nvSpPr>
        <p:spPr bwMode="auto">
          <a:xfrm>
            <a:off x="2155826" y="2709864"/>
            <a:ext cx="8240713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Reflected light		     cone weight	    BRDF(incoming – reflected)</a:t>
            </a:r>
          </a:p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en-US" altLang="zh-CN" sz="2000" i="1">
                <a:solidFill>
                  <a:schemeClr val="tx1"/>
                </a:solidFill>
                <a:ea typeface="宋体" panose="02010600030101010101" pitchFamily="2" charset="-122"/>
              </a:rPr>
              <a:t>k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 = cone scale factor relative to cone volume (</a:t>
            </a:r>
            <a:r>
              <a:rPr lang="en-US" altLang="zh-CN" sz="2000" i="1">
                <a:solidFill>
                  <a:schemeClr val="tx1"/>
                </a:solidFill>
                <a:ea typeface="宋体" panose="02010600030101010101" pitchFamily="2" charset="-122"/>
              </a:rPr>
              <a:t>k 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= 1 fails to count samples at radius </a:t>
            </a:r>
            <a:r>
              <a:rPr lang="en-US" altLang="zh-CN" sz="2000" i="1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000" i="1">
                <a:solidFill>
                  <a:schemeClr val="tx1"/>
                </a:solidFill>
                <a:ea typeface="宋体" panose="02010600030101010101" pitchFamily="2" charset="-122"/>
              </a:rPr>
              <a:t>k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 is probably &gt;1)</a:t>
            </a:r>
          </a:p>
        </p:txBody>
      </p:sp>
      <p:graphicFrame>
        <p:nvGraphicFramePr>
          <p:cNvPr id="718853" name="Object 2"/>
          <p:cNvGraphicFramePr>
            <a:graphicFrameLocks noChangeAspect="1"/>
          </p:cNvGraphicFramePr>
          <p:nvPr/>
        </p:nvGraphicFramePr>
        <p:xfrm>
          <a:off x="2147888" y="1346200"/>
          <a:ext cx="80708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Equation" r:id="rId3" imgW="4457520" imgH="672840" progId="Equation.3">
                  <p:embed/>
                </p:oleObj>
              </mc:Choice>
              <mc:Fallback>
                <p:oleObj name="Equation" r:id="rId3" imgW="445752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47888" y="1346200"/>
                        <a:ext cx="807085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28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Rendering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7514" y="1225550"/>
            <a:ext cx="4745037" cy="51260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Rendered by distributed ray tracing (rays gather irradiance).</a:t>
            </a:r>
          </a:p>
          <a:p>
            <a:pPr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When ray hits first diffuse surface…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Compute direct irradiance from light sources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Compute reflected radiance of caustic map photons, ignoring global map photons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Importance sample BRDF </a:t>
            </a:r>
            <a:r>
              <a:rPr lang="en-US" altLang="zh-CN" i="1" smtClean="0">
                <a:ea typeface="宋体" panose="02010600030101010101" pitchFamily="2" charset="-122"/>
              </a:rPr>
              <a:t>f</a:t>
            </a:r>
            <a:r>
              <a:rPr lang="en-US" altLang="zh-CN" i="1" baseline="-25000" smtClean="0">
                <a:ea typeface="宋体" panose="02010600030101010101" pitchFamily="2" charset="-122"/>
              </a:rPr>
              <a:t>r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endParaRPr lang="en-US" altLang="zh-CN" i="1" baseline="-25000" smtClean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Use global photon map to importance sample incident radiance function </a:t>
            </a:r>
            <a:r>
              <a:rPr lang="en-US" altLang="zh-CN" i="1" smtClean="0">
                <a:ea typeface="宋体" panose="02010600030101010101" pitchFamily="2" charset="-122"/>
              </a:rPr>
              <a:t>L</a:t>
            </a:r>
            <a:r>
              <a:rPr lang="en-US" altLang="zh-CN" i="1" baseline="-25000" smtClean="0">
                <a:ea typeface="宋体" panose="02010600030101010101" pitchFamily="2" charset="-122"/>
              </a:rPr>
              <a:t>i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Evaluate reflectance integral by casting rays and accumulating radiances from global photon map</a:t>
            </a:r>
          </a:p>
        </p:txBody>
      </p:sp>
      <p:sp>
        <p:nvSpPr>
          <p:cNvPr id="719876" name="Line 4"/>
          <p:cNvSpPr>
            <a:spLocks noChangeShapeType="1"/>
          </p:cNvSpPr>
          <p:nvPr/>
        </p:nvSpPr>
        <p:spPr bwMode="auto">
          <a:xfrm>
            <a:off x="7162800" y="320040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77" name="Line 5"/>
          <p:cNvSpPr>
            <a:spLocks noChangeShapeType="1"/>
          </p:cNvSpPr>
          <p:nvPr/>
        </p:nvSpPr>
        <p:spPr bwMode="auto">
          <a:xfrm flipV="1">
            <a:off x="10210800" y="1524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9878" name="Group 6"/>
          <p:cNvGrpSpPr>
            <a:grpSpLocks/>
          </p:cNvGrpSpPr>
          <p:nvPr/>
        </p:nvGrpSpPr>
        <p:grpSpPr bwMode="auto">
          <a:xfrm flipV="1">
            <a:off x="8763000" y="228601"/>
            <a:ext cx="685800" cy="862013"/>
            <a:chOff x="5169" y="3183"/>
            <a:chExt cx="403" cy="461"/>
          </a:xfrm>
        </p:grpSpPr>
        <p:sp>
          <p:nvSpPr>
            <p:cNvPr id="719919" name="Freeform 7"/>
            <p:cNvSpPr>
              <a:spLocks/>
            </p:cNvSpPr>
            <p:nvPr/>
          </p:nvSpPr>
          <p:spPr bwMode="auto">
            <a:xfrm>
              <a:off x="5169" y="3183"/>
              <a:ext cx="403" cy="332"/>
            </a:xfrm>
            <a:custGeom>
              <a:avLst/>
              <a:gdLst>
                <a:gd name="T0" fmla="*/ 0 w 2015"/>
                <a:gd name="T1" fmla="*/ 0 h 1660"/>
                <a:gd name="T2" fmla="*/ 0 w 2015"/>
                <a:gd name="T3" fmla="*/ 0 h 1660"/>
                <a:gd name="T4" fmla="*/ 0 w 2015"/>
                <a:gd name="T5" fmla="*/ 0 h 1660"/>
                <a:gd name="T6" fmla="*/ 0 w 2015"/>
                <a:gd name="T7" fmla="*/ 0 h 1660"/>
                <a:gd name="T8" fmla="*/ 0 w 2015"/>
                <a:gd name="T9" fmla="*/ 0 h 1660"/>
                <a:gd name="T10" fmla="*/ 0 w 2015"/>
                <a:gd name="T11" fmla="*/ 0 h 1660"/>
                <a:gd name="T12" fmla="*/ 0 w 2015"/>
                <a:gd name="T13" fmla="*/ 0 h 1660"/>
                <a:gd name="T14" fmla="*/ 0 w 2015"/>
                <a:gd name="T15" fmla="*/ 0 h 1660"/>
                <a:gd name="T16" fmla="*/ 0 w 2015"/>
                <a:gd name="T17" fmla="*/ 0 h 1660"/>
                <a:gd name="T18" fmla="*/ 0 w 2015"/>
                <a:gd name="T19" fmla="*/ 0 h 1660"/>
                <a:gd name="T20" fmla="*/ 0 w 2015"/>
                <a:gd name="T21" fmla="*/ 0 h 1660"/>
                <a:gd name="T22" fmla="*/ 0 w 2015"/>
                <a:gd name="T23" fmla="*/ 0 h 1660"/>
                <a:gd name="T24" fmla="*/ 0 w 2015"/>
                <a:gd name="T25" fmla="*/ 0 h 1660"/>
                <a:gd name="T26" fmla="*/ 0 w 2015"/>
                <a:gd name="T27" fmla="*/ 0 h 1660"/>
                <a:gd name="T28" fmla="*/ 0 w 2015"/>
                <a:gd name="T29" fmla="*/ 0 h 1660"/>
                <a:gd name="T30" fmla="*/ 0 w 2015"/>
                <a:gd name="T31" fmla="*/ 0 h 1660"/>
                <a:gd name="T32" fmla="*/ 0 w 2015"/>
                <a:gd name="T33" fmla="*/ 0 h 1660"/>
                <a:gd name="T34" fmla="*/ 0 w 2015"/>
                <a:gd name="T35" fmla="*/ 0 h 1660"/>
                <a:gd name="T36" fmla="*/ 0 w 2015"/>
                <a:gd name="T37" fmla="*/ 0 h 1660"/>
                <a:gd name="T38" fmla="*/ 0 w 2015"/>
                <a:gd name="T39" fmla="*/ 0 h 1660"/>
                <a:gd name="T40" fmla="*/ 0 w 2015"/>
                <a:gd name="T41" fmla="*/ 0 h 1660"/>
                <a:gd name="T42" fmla="*/ 0 w 2015"/>
                <a:gd name="T43" fmla="*/ 0 h 1660"/>
                <a:gd name="T44" fmla="*/ 0 w 2015"/>
                <a:gd name="T45" fmla="*/ 0 h 166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15"/>
                <a:gd name="T70" fmla="*/ 0 h 1660"/>
                <a:gd name="T71" fmla="*/ 2015 w 2015"/>
                <a:gd name="T72" fmla="*/ 1660 h 166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15" h="1660">
                  <a:moveTo>
                    <a:pt x="715" y="1582"/>
                  </a:moveTo>
                  <a:lnTo>
                    <a:pt x="53" y="1338"/>
                  </a:lnTo>
                  <a:lnTo>
                    <a:pt x="333" y="1266"/>
                  </a:lnTo>
                  <a:lnTo>
                    <a:pt x="0" y="998"/>
                  </a:lnTo>
                  <a:lnTo>
                    <a:pt x="327" y="1069"/>
                  </a:lnTo>
                  <a:lnTo>
                    <a:pt x="89" y="615"/>
                  </a:lnTo>
                  <a:lnTo>
                    <a:pt x="447" y="794"/>
                  </a:lnTo>
                  <a:lnTo>
                    <a:pt x="297" y="263"/>
                  </a:lnTo>
                  <a:lnTo>
                    <a:pt x="709" y="520"/>
                  </a:lnTo>
                  <a:lnTo>
                    <a:pt x="1013" y="0"/>
                  </a:lnTo>
                  <a:lnTo>
                    <a:pt x="1144" y="419"/>
                  </a:lnTo>
                  <a:lnTo>
                    <a:pt x="1693" y="66"/>
                  </a:lnTo>
                  <a:lnTo>
                    <a:pt x="1430" y="514"/>
                  </a:lnTo>
                  <a:lnTo>
                    <a:pt x="1883" y="425"/>
                  </a:lnTo>
                  <a:lnTo>
                    <a:pt x="1651" y="771"/>
                  </a:lnTo>
                  <a:lnTo>
                    <a:pt x="2015" y="723"/>
                  </a:lnTo>
                  <a:lnTo>
                    <a:pt x="1645" y="1075"/>
                  </a:lnTo>
                  <a:lnTo>
                    <a:pt x="1979" y="1033"/>
                  </a:lnTo>
                  <a:lnTo>
                    <a:pt x="1449" y="1392"/>
                  </a:lnTo>
                  <a:lnTo>
                    <a:pt x="1681" y="1457"/>
                  </a:lnTo>
                  <a:lnTo>
                    <a:pt x="1163" y="1660"/>
                  </a:lnTo>
                  <a:lnTo>
                    <a:pt x="715" y="1582"/>
                  </a:lnTo>
                  <a:close/>
                </a:path>
              </a:pathLst>
            </a:custGeom>
            <a:solidFill>
              <a:srgbClr val="FFE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20" name="Freeform 8"/>
            <p:cNvSpPr>
              <a:spLocks/>
            </p:cNvSpPr>
            <p:nvPr/>
          </p:nvSpPr>
          <p:spPr bwMode="auto">
            <a:xfrm>
              <a:off x="5282" y="3293"/>
              <a:ext cx="201" cy="337"/>
            </a:xfrm>
            <a:custGeom>
              <a:avLst/>
              <a:gdLst>
                <a:gd name="T0" fmla="*/ 0 w 1002"/>
                <a:gd name="T1" fmla="*/ 0 h 1683"/>
                <a:gd name="T2" fmla="*/ 0 w 1002"/>
                <a:gd name="T3" fmla="*/ 0 h 1683"/>
                <a:gd name="T4" fmla="*/ 0 w 1002"/>
                <a:gd name="T5" fmla="*/ 0 h 1683"/>
                <a:gd name="T6" fmla="*/ 0 w 1002"/>
                <a:gd name="T7" fmla="*/ 0 h 1683"/>
                <a:gd name="T8" fmla="*/ 0 w 1002"/>
                <a:gd name="T9" fmla="*/ 0 h 1683"/>
                <a:gd name="T10" fmla="*/ 0 w 1002"/>
                <a:gd name="T11" fmla="*/ 0 h 1683"/>
                <a:gd name="T12" fmla="*/ 0 w 1002"/>
                <a:gd name="T13" fmla="*/ 0 h 1683"/>
                <a:gd name="T14" fmla="*/ 0 w 1002"/>
                <a:gd name="T15" fmla="*/ 0 h 1683"/>
                <a:gd name="T16" fmla="*/ 0 w 1002"/>
                <a:gd name="T17" fmla="*/ 0 h 1683"/>
                <a:gd name="T18" fmla="*/ 0 w 1002"/>
                <a:gd name="T19" fmla="*/ 0 h 16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2"/>
                <a:gd name="T31" fmla="*/ 0 h 1683"/>
                <a:gd name="T32" fmla="*/ 1002 w 1002"/>
                <a:gd name="T33" fmla="*/ 1683 h 16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2" h="1683">
                  <a:moveTo>
                    <a:pt x="543" y="1683"/>
                  </a:moveTo>
                  <a:lnTo>
                    <a:pt x="721" y="949"/>
                  </a:lnTo>
                  <a:lnTo>
                    <a:pt x="1002" y="519"/>
                  </a:lnTo>
                  <a:lnTo>
                    <a:pt x="501" y="0"/>
                  </a:lnTo>
                  <a:lnTo>
                    <a:pt x="96" y="233"/>
                  </a:lnTo>
                  <a:lnTo>
                    <a:pt x="0" y="698"/>
                  </a:lnTo>
                  <a:lnTo>
                    <a:pt x="221" y="1009"/>
                  </a:lnTo>
                  <a:lnTo>
                    <a:pt x="184" y="1605"/>
                  </a:lnTo>
                  <a:lnTo>
                    <a:pt x="543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21" name="Freeform 9"/>
            <p:cNvSpPr>
              <a:spLocks/>
            </p:cNvSpPr>
            <p:nvPr/>
          </p:nvSpPr>
          <p:spPr bwMode="auto">
            <a:xfrm>
              <a:off x="5300" y="3360"/>
              <a:ext cx="128" cy="184"/>
            </a:xfrm>
            <a:custGeom>
              <a:avLst/>
              <a:gdLst>
                <a:gd name="T0" fmla="*/ 0 w 637"/>
                <a:gd name="T1" fmla="*/ 0 h 919"/>
                <a:gd name="T2" fmla="*/ 0 w 637"/>
                <a:gd name="T3" fmla="*/ 0 h 919"/>
                <a:gd name="T4" fmla="*/ 0 w 637"/>
                <a:gd name="T5" fmla="*/ 0 h 919"/>
                <a:gd name="T6" fmla="*/ 0 w 637"/>
                <a:gd name="T7" fmla="*/ 0 h 919"/>
                <a:gd name="T8" fmla="*/ 0 w 637"/>
                <a:gd name="T9" fmla="*/ 0 h 919"/>
                <a:gd name="T10" fmla="*/ 0 w 637"/>
                <a:gd name="T11" fmla="*/ 0 h 919"/>
                <a:gd name="T12" fmla="*/ 0 w 637"/>
                <a:gd name="T13" fmla="*/ 0 h 919"/>
                <a:gd name="T14" fmla="*/ 0 w 637"/>
                <a:gd name="T15" fmla="*/ 0 h 919"/>
                <a:gd name="T16" fmla="*/ 0 w 637"/>
                <a:gd name="T17" fmla="*/ 0 h 919"/>
                <a:gd name="T18" fmla="*/ 0 w 637"/>
                <a:gd name="T19" fmla="*/ 0 h 919"/>
                <a:gd name="T20" fmla="*/ 0 w 637"/>
                <a:gd name="T21" fmla="*/ 0 h 919"/>
                <a:gd name="T22" fmla="*/ 0 w 637"/>
                <a:gd name="T23" fmla="*/ 0 h 919"/>
                <a:gd name="T24" fmla="*/ 0 w 637"/>
                <a:gd name="T25" fmla="*/ 0 h 919"/>
                <a:gd name="T26" fmla="*/ 0 w 637"/>
                <a:gd name="T27" fmla="*/ 0 h 919"/>
                <a:gd name="T28" fmla="*/ 0 w 637"/>
                <a:gd name="T29" fmla="*/ 0 h 919"/>
                <a:gd name="T30" fmla="*/ 0 w 637"/>
                <a:gd name="T31" fmla="*/ 0 h 919"/>
                <a:gd name="T32" fmla="*/ 0 w 637"/>
                <a:gd name="T33" fmla="*/ 0 h 919"/>
                <a:gd name="T34" fmla="*/ 0 w 637"/>
                <a:gd name="T35" fmla="*/ 0 h 919"/>
                <a:gd name="T36" fmla="*/ 0 w 637"/>
                <a:gd name="T37" fmla="*/ 0 h 9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37"/>
                <a:gd name="T58" fmla="*/ 0 h 919"/>
                <a:gd name="T59" fmla="*/ 637 w 637"/>
                <a:gd name="T60" fmla="*/ 919 h 91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37" h="919">
                  <a:moveTo>
                    <a:pt x="160" y="883"/>
                  </a:moveTo>
                  <a:lnTo>
                    <a:pt x="214" y="794"/>
                  </a:lnTo>
                  <a:lnTo>
                    <a:pt x="167" y="477"/>
                  </a:lnTo>
                  <a:lnTo>
                    <a:pt x="0" y="208"/>
                  </a:lnTo>
                  <a:lnTo>
                    <a:pt x="119" y="95"/>
                  </a:lnTo>
                  <a:lnTo>
                    <a:pt x="208" y="167"/>
                  </a:lnTo>
                  <a:lnTo>
                    <a:pt x="273" y="0"/>
                  </a:lnTo>
                  <a:lnTo>
                    <a:pt x="411" y="143"/>
                  </a:lnTo>
                  <a:lnTo>
                    <a:pt x="637" y="125"/>
                  </a:lnTo>
                  <a:lnTo>
                    <a:pt x="626" y="322"/>
                  </a:lnTo>
                  <a:lnTo>
                    <a:pt x="476" y="561"/>
                  </a:lnTo>
                  <a:lnTo>
                    <a:pt x="363" y="854"/>
                  </a:lnTo>
                  <a:lnTo>
                    <a:pt x="393" y="406"/>
                  </a:lnTo>
                  <a:lnTo>
                    <a:pt x="280" y="448"/>
                  </a:lnTo>
                  <a:lnTo>
                    <a:pt x="178" y="341"/>
                  </a:lnTo>
                  <a:lnTo>
                    <a:pt x="292" y="781"/>
                  </a:lnTo>
                  <a:lnTo>
                    <a:pt x="303" y="919"/>
                  </a:lnTo>
                  <a:lnTo>
                    <a:pt x="160" y="883"/>
                  </a:lnTo>
                  <a:close/>
                </a:path>
              </a:pathLst>
            </a:custGeom>
            <a:solidFill>
              <a:srgbClr val="FFF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22" name="Freeform 10"/>
            <p:cNvSpPr>
              <a:spLocks/>
            </p:cNvSpPr>
            <p:nvPr/>
          </p:nvSpPr>
          <p:spPr bwMode="auto">
            <a:xfrm>
              <a:off x="5318" y="3549"/>
              <a:ext cx="69" cy="70"/>
            </a:xfrm>
            <a:custGeom>
              <a:avLst/>
              <a:gdLst>
                <a:gd name="T0" fmla="*/ 0 w 345"/>
                <a:gd name="T1" fmla="*/ 0 h 352"/>
                <a:gd name="T2" fmla="*/ 0 w 345"/>
                <a:gd name="T3" fmla="*/ 0 h 352"/>
                <a:gd name="T4" fmla="*/ 0 w 345"/>
                <a:gd name="T5" fmla="*/ 0 h 352"/>
                <a:gd name="T6" fmla="*/ 0 w 345"/>
                <a:gd name="T7" fmla="*/ 0 h 352"/>
                <a:gd name="T8" fmla="*/ 0 w 345"/>
                <a:gd name="T9" fmla="*/ 0 h 352"/>
                <a:gd name="T10" fmla="*/ 0 w 345"/>
                <a:gd name="T11" fmla="*/ 0 h 352"/>
                <a:gd name="T12" fmla="*/ 0 w 345"/>
                <a:gd name="T13" fmla="*/ 0 h 352"/>
                <a:gd name="T14" fmla="*/ 0 w 345"/>
                <a:gd name="T15" fmla="*/ 0 h 3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5"/>
                <a:gd name="T25" fmla="*/ 0 h 352"/>
                <a:gd name="T26" fmla="*/ 345 w 345"/>
                <a:gd name="T27" fmla="*/ 352 h 35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5" h="352">
                  <a:moveTo>
                    <a:pt x="107" y="0"/>
                  </a:moveTo>
                  <a:lnTo>
                    <a:pt x="345" y="101"/>
                  </a:lnTo>
                  <a:lnTo>
                    <a:pt x="268" y="161"/>
                  </a:lnTo>
                  <a:lnTo>
                    <a:pt x="322" y="328"/>
                  </a:lnTo>
                  <a:lnTo>
                    <a:pt x="17" y="352"/>
                  </a:lnTo>
                  <a:lnTo>
                    <a:pt x="0" y="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C2C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23" name="Freeform 11"/>
            <p:cNvSpPr>
              <a:spLocks/>
            </p:cNvSpPr>
            <p:nvPr/>
          </p:nvSpPr>
          <p:spPr bwMode="auto">
            <a:xfrm>
              <a:off x="5265" y="3296"/>
              <a:ext cx="113" cy="185"/>
            </a:xfrm>
            <a:custGeom>
              <a:avLst/>
              <a:gdLst>
                <a:gd name="T0" fmla="*/ 0 w 561"/>
                <a:gd name="T1" fmla="*/ 0 h 924"/>
                <a:gd name="T2" fmla="*/ 0 w 561"/>
                <a:gd name="T3" fmla="*/ 0 h 924"/>
                <a:gd name="T4" fmla="*/ 0 w 561"/>
                <a:gd name="T5" fmla="*/ 0 h 924"/>
                <a:gd name="T6" fmla="*/ 0 w 561"/>
                <a:gd name="T7" fmla="*/ 0 h 924"/>
                <a:gd name="T8" fmla="*/ 0 w 561"/>
                <a:gd name="T9" fmla="*/ 0 h 924"/>
                <a:gd name="T10" fmla="*/ 0 w 561"/>
                <a:gd name="T11" fmla="*/ 0 h 924"/>
                <a:gd name="T12" fmla="*/ 0 w 561"/>
                <a:gd name="T13" fmla="*/ 0 h 924"/>
                <a:gd name="T14" fmla="*/ 0 w 561"/>
                <a:gd name="T15" fmla="*/ 0 h 924"/>
                <a:gd name="T16" fmla="*/ 0 w 561"/>
                <a:gd name="T17" fmla="*/ 0 h 924"/>
                <a:gd name="T18" fmla="*/ 0 w 561"/>
                <a:gd name="T19" fmla="*/ 0 h 924"/>
                <a:gd name="T20" fmla="*/ 0 w 561"/>
                <a:gd name="T21" fmla="*/ 0 h 924"/>
                <a:gd name="T22" fmla="*/ 0 w 561"/>
                <a:gd name="T23" fmla="*/ 0 h 924"/>
                <a:gd name="T24" fmla="*/ 0 w 561"/>
                <a:gd name="T25" fmla="*/ 0 h 9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1"/>
                <a:gd name="T40" fmla="*/ 0 h 924"/>
                <a:gd name="T41" fmla="*/ 561 w 561"/>
                <a:gd name="T42" fmla="*/ 924 h 9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1" h="924">
                  <a:moveTo>
                    <a:pt x="448" y="0"/>
                  </a:moveTo>
                  <a:lnTo>
                    <a:pt x="201" y="101"/>
                  </a:lnTo>
                  <a:lnTo>
                    <a:pt x="0" y="403"/>
                  </a:lnTo>
                  <a:lnTo>
                    <a:pt x="0" y="677"/>
                  </a:lnTo>
                  <a:lnTo>
                    <a:pt x="142" y="837"/>
                  </a:lnTo>
                  <a:lnTo>
                    <a:pt x="348" y="924"/>
                  </a:lnTo>
                  <a:lnTo>
                    <a:pt x="163" y="765"/>
                  </a:lnTo>
                  <a:lnTo>
                    <a:pt x="83" y="551"/>
                  </a:lnTo>
                  <a:lnTo>
                    <a:pt x="146" y="290"/>
                  </a:lnTo>
                  <a:lnTo>
                    <a:pt x="344" y="113"/>
                  </a:lnTo>
                  <a:lnTo>
                    <a:pt x="561" y="21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24" name="Freeform 12"/>
            <p:cNvSpPr>
              <a:spLocks/>
            </p:cNvSpPr>
            <p:nvPr/>
          </p:nvSpPr>
          <p:spPr bwMode="auto">
            <a:xfrm>
              <a:off x="5308" y="3473"/>
              <a:ext cx="58" cy="152"/>
            </a:xfrm>
            <a:custGeom>
              <a:avLst/>
              <a:gdLst>
                <a:gd name="T0" fmla="*/ 0 w 290"/>
                <a:gd name="T1" fmla="*/ 0 h 757"/>
                <a:gd name="T2" fmla="*/ 0 w 290"/>
                <a:gd name="T3" fmla="*/ 0 h 757"/>
                <a:gd name="T4" fmla="*/ 0 w 290"/>
                <a:gd name="T5" fmla="*/ 0 h 757"/>
                <a:gd name="T6" fmla="*/ 0 w 290"/>
                <a:gd name="T7" fmla="*/ 0 h 757"/>
                <a:gd name="T8" fmla="*/ 0 w 290"/>
                <a:gd name="T9" fmla="*/ 0 h 757"/>
                <a:gd name="T10" fmla="*/ 0 w 290"/>
                <a:gd name="T11" fmla="*/ 0 h 757"/>
                <a:gd name="T12" fmla="*/ 0 w 290"/>
                <a:gd name="T13" fmla="*/ 0 h 757"/>
                <a:gd name="T14" fmla="*/ 0 w 290"/>
                <a:gd name="T15" fmla="*/ 0 h 757"/>
                <a:gd name="T16" fmla="*/ 0 w 290"/>
                <a:gd name="T17" fmla="*/ 0 h 757"/>
                <a:gd name="T18" fmla="*/ 0 w 290"/>
                <a:gd name="T19" fmla="*/ 0 h 757"/>
                <a:gd name="T20" fmla="*/ 0 w 290"/>
                <a:gd name="T21" fmla="*/ 0 h 757"/>
                <a:gd name="T22" fmla="*/ 0 w 290"/>
                <a:gd name="T23" fmla="*/ 0 h 757"/>
                <a:gd name="T24" fmla="*/ 0 w 290"/>
                <a:gd name="T25" fmla="*/ 0 h 757"/>
                <a:gd name="T26" fmla="*/ 0 w 290"/>
                <a:gd name="T27" fmla="*/ 0 h 757"/>
                <a:gd name="T28" fmla="*/ 0 w 290"/>
                <a:gd name="T29" fmla="*/ 0 h 757"/>
                <a:gd name="T30" fmla="*/ 0 w 290"/>
                <a:gd name="T31" fmla="*/ 0 h 757"/>
                <a:gd name="T32" fmla="*/ 0 w 290"/>
                <a:gd name="T33" fmla="*/ 0 h 757"/>
                <a:gd name="T34" fmla="*/ 0 w 290"/>
                <a:gd name="T35" fmla="*/ 0 h 757"/>
                <a:gd name="T36" fmla="*/ 0 w 290"/>
                <a:gd name="T37" fmla="*/ 0 h 757"/>
                <a:gd name="T38" fmla="*/ 0 w 290"/>
                <a:gd name="T39" fmla="*/ 0 h 757"/>
                <a:gd name="T40" fmla="*/ 0 w 290"/>
                <a:gd name="T41" fmla="*/ 0 h 757"/>
                <a:gd name="T42" fmla="*/ 0 w 290"/>
                <a:gd name="T43" fmla="*/ 0 h 757"/>
                <a:gd name="T44" fmla="*/ 0 w 290"/>
                <a:gd name="T45" fmla="*/ 0 h 7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0"/>
                <a:gd name="T70" fmla="*/ 0 h 757"/>
                <a:gd name="T71" fmla="*/ 290 w 290"/>
                <a:gd name="T72" fmla="*/ 757 h 7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0" h="757">
                  <a:moveTo>
                    <a:pt x="4" y="0"/>
                  </a:moveTo>
                  <a:lnTo>
                    <a:pt x="42" y="168"/>
                  </a:lnTo>
                  <a:lnTo>
                    <a:pt x="46" y="349"/>
                  </a:lnTo>
                  <a:lnTo>
                    <a:pt x="4" y="378"/>
                  </a:lnTo>
                  <a:lnTo>
                    <a:pt x="26" y="491"/>
                  </a:lnTo>
                  <a:lnTo>
                    <a:pt x="0" y="672"/>
                  </a:lnTo>
                  <a:lnTo>
                    <a:pt x="67" y="757"/>
                  </a:lnTo>
                  <a:lnTo>
                    <a:pt x="214" y="744"/>
                  </a:lnTo>
                  <a:lnTo>
                    <a:pt x="206" y="660"/>
                  </a:lnTo>
                  <a:lnTo>
                    <a:pt x="131" y="706"/>
                  </a:lnTo>
                  <a:lnTo>
                    <a:pt x="152" y="609"/>
                  </a:lnTo>
                  <a:lnTo>
                    <a:pt x="63" y="647"/>
                  </a:lnTo>
                  <a:lnTo>
                    <a:pt x="113" y="554"/>
                  </a:lnTo>
                  <a:lnTo>
                    <a:pt x="235" y="572"/>
                  </a:lnTo>
                  <a:lnTo>
                    <a:pt x="186" y="479"/>
                  </a:lnTo>
                  <a:lnTo>
                    <a:pt x="105" y="496"/>
                  </a:lnTo>
                  <a:lnTo>
                    <a:pt x="143" y="428"/>
                  </a:lnTo>
                  <a:lnTo>
                    <a:pt x="81" y="386"/>
                  </a:lnTo>
                  <a:lnTo>
                    <a:pt x="290" y="395"/>
                  </a:lnTo>
                  <a:lnTo>
                    <a:pt x="109" y="311"/>
                  </a:lnTo>
                  <a:lnTo>
                    <a:pt x="81" y="10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25" name="Freeform 13"/>
            <p:cNvSpPr>
              <a:spLocks/>
            </p:cNvSpPr>
            <p:nvPr/>
          </p:nvSpPr>
          <p:spPr bwMode="auto">
            <a:xfrm>
              <a:off x="5359" y="3577"/>
              <a:ext cx="15" cy="11"/>
            </a:xfrm>
            <a:custGeom>
              <a:avLst/>
              <a:gdLst>
                <a:gd name="T0" fmla="*/ 0 w 75"/>
                <a:gd name="T1" fmla="*/ 0 h 55"/>
                <a:gd name="T2" fmla="*/ 0 w 75"/>
                <a:gd name="T3" fmla="*/ 0 h 55"/>
                <a:gd name="T4" fmla="*/ 0 w 75"/>
                <a:gd name="T5" fmla="*/ 0 h 55"/>
                <a:gd name="T6" fmla="*/ 0 w 75"/>
                <a:gd name="T7" fmla="*/ 0 h 55"/>
                <a:gd name="T8" fmla="*/ 0 w 75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55"/>
                <a:gd name="T17" fmla="*/ 75 w 7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55">
                  <a:moveTo>
                    <a:pt x="0" y="55"/>
                  </a:moveTo>
                  <a:lnTo>
                    <a:pt x="42" y="0"/>
                  </a:lnTo>
                  <a:lnTo>
                    <a:pt x="75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26" name="Freeform 14"/>
            <p:cNvSpPr>
              <a:spLocks/>
            </p:cNvSpPr>
            <p:nvPr/>
          </p:nvSpPr>
          <p:spPr bwMode="auto">
            <a:xfrm>
              <a:off x="5340" y="3626"/>
              <a:ext cx="42" cy="18"/>
            </a:xfrm>
            <a:custGeom>
              <a:avLst/>
              <a:gdLst>
                <a:gd name="T0" fmla="*/ 0 w 210"/>
                <a:gd name="T1" fmla="*/ 0 h 89"/>
                <a:gd name="T2" fmla="*/ 0 w 210"/>
                <a:gd name="T3" fmla="*/ 0 h 89"/>
                <a:gd name="T4" fmla="*/ 0 w 210"/>
                <a:gd name="T5" fmla="*/ 0 h 89"/>
                <a:gd name="T6" fmla="*/ 0 w 210"/>
                <a:gd name="T7" fmla="*/ 0 h 89"/>
                <a:gd name="T8" fmla="*/ 0 w 210"/>
                <a:gd name="T9" fmla="*/ 0 h 89"/>
                <a:gd name="T10" fmla="*/ 0 w 210"/>
                <a:gd name="T11" fmla="*/ 0 h 89"/>
                <a:gd name="T12" fmla="*/ 0 w 210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0"/>
                <a:gd name="T22" fmla="*/ 0 h 89"/>
                <a:gd name="T23" fmla="*/ 210 w 210"/>
                <a:gd name="T24" fmla="*/ 89 h 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0" h="89">
                  <a:moveTo>
                    <a:pt x="4" y="0"/>
                  </a:moveTo>
                  <a:lnTo>
                    <a:pt x="210" y="0"/>
                  </a:lnTo>
                  <a:lnTo>
                    <a:pt x="172" y="71"/>
                  </a:lnTo>
                  <a:lnTo>
                    <a:pt x="63" y="89"/>
                  </a:lnTo>
                  <a:lnTo>
                    <a:pt x="0" y="5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27" name="Freeform 15"/>
            <p:cNvSpPr>
              <a:spLocks/>
            </p:cNvSpPr>
            <p:nvPr/>
          </p:nvSpPr>
          <p:spPr bwMode="auto">
            <a:xfrm>
              <a:off x="5393" y="3561"/>
              <a:ext cx="7" cy="46"/>
            </a:xfrm>
            <a:custGeom>
              <a:avLst/>
              <a:gdLst>
                <a:gd name="T0" fmla="*/ 0 w 33"/>
                <a:gd name="T1" fmla="*/ 0 h 227"/>
                <a:gd name="T2" fmla="*/ 0 w 33"/>
                <a:gd name="T3" fmla="*/ 0 h 227"/>
                <a:gd name="T4" fmla="*/ 0 w 33"/>
                <a:gd name="T5" fmla="*/ 0 h 227"/>
                <a:gd name="T6" fmla="*/ 0 w 33"/>
                <a:gd name="T7" fmla="*/ 0 h 227"/>
                <a:gd name="T8" fmla="*/ 0 w 33"/>
                <a:gd name="T9" fmla="*/ 0 h 2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227"/>
                <a:gd name="T17" fmla="*/ 33 w 33"/>
                <a:gd name="T18" fmla="*/ 227 h 2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227">
                  <a:moveTo>
                    <a:pt x="29" y="0"/>
                  </a:moveTo>
                  <a:lnTo>
                    <a:pt x="0" y="156"/>
                  </a:lnTo>
                  <a:lnTo>
                    <a:pt x="33" y="22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28" name="Freeform 16"/>
            <p:cNvSpPr>
              <a:spLocks/>
            </p:cNvSpPr>
            <p:nvPr/>
          </p:nvSpPr>
          <p:spPr bwMode="auto">
            <a:xfrm>
              <a:off x="5373" y="3476"/>
              <a:ext cx="43" cy="75"/>
            </a:xfrm>
            <a:custGeom>
              <a:avLst/>
              <a:gdLst>
                <a:gd name="T0" fmla="*/ 0 w 214"/>
                <a:gd name="T1" fmla="*/ 0 h 379"/>
                <a:gd name="T2" fmla="*/ 0 w 214"/>
                <a:gd name="T3" fmla="*/ 0 h 379"/>
                <a:gd name="T4" fmla="*/ 0 w 214"/>
                <a:gd name="T5" fmla="*/ 0 h 379"/>
                <a:gd name="T6" fmla="*/ 0 w 214"/>
                <a:gd name="T7" fmla="*/ 0 h 379"/>
                <a:gd name="T8" fmla="*/ 0 w 214"/>
                <a:gd name="T9" fmla="*/ 0 h 379"/>
                <a:gd name="T10" fmla="*/ 0 w 214"/>
                <a:gd name="T11" fmla="*/ 0 h 379"/>
                <a:gd name="T12" fmla="*/ 0 w 214"/>
                <a:gd name="T13" fmla="*/ 0 h 379"/>
                <a:gd name="T14" fmla="*/ 0 w 214"/>
                <a:gd name="T15" fmla="*/ 0 h 3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4"/>
                <a:gd name="T25" fmla="*/ 0 h 379"/>
                <a:gd name="T26" fmla="*/ 214 w 214"/>
                <a:gd name="T27" fmla="*/ 379 h 37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4" h="379">
                  <a:moveTo>
                    <a:pt x="0" y="379"/>
                  </a:moveTo>
                  <a:lnTo>
                    <a:pt x="113" y="333"/>
                  </a:lnTo>
                  <a:lnTo>
                    <a:pt x="121" y="169"/>
                  </a:lnTo>
                  <a:lnTo>
                    <a:pt x="214" y="0"/>
                  </a:lnTo>
                  <a:lnTo>
                    <a:pt x="164" y="270"/>
                  </a:lnTo>
                  <a:lnTo>
                    <a:pt x="164" y="374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29" name="Freeform 17"/>
            <p:cNvSpPr>
              <a:spLocks/>
            </p:cNvSpPr>
            <p:nvPr/>
          </p:nvSpPr>
          <p:spPr bwMode="auto">
            <a:xfrm>
              <a:off x="5401" y="3303"/>
              <a:ext cx="69" cy="163"/>
            </a:xfrm>
            <a:custGeom>
              <a:avLst/>
              <a:gdLst>
                <a:gd name="T0" fmla="*/ 0 w 344"/>
                <a:gd name="T1" fmla="*/ 0 h 815"/>
                <a:gd name="T2" fmla="*/ 0 w 344"/>
                <a:gd name="T3" fmla="*/ 0 h 815"/>
                <a:gd name="T4" fmla="*/ 0 w 344"/>
                <a:gd name="T5" fmla="*/ 0 h 815"/>
                <a:gd name="T6" fmla="*/ 0 w 344"/>
                <a:gd name="T7" fmla="*/ 0 h 815"/>
                <a:gd name="T8" fmla="*/ 0 w 344"/>
                <a:gd name="T9" fmla="*/ 0 h 815"/>
                <a:gd name="T10" fmla="*/ 0 w 344"/>
                <a:gd name="T11" fmla="*/ 0 h 815"/>
                <a:gd name="T12" fmla="*/ 0 w 344"/>
                <a:gd name="T13" fmla="*/ 0 h 815"/>
                <a:gd name="T14" fmla="*/ 0 w 344"/>
                <a:gd name="T15" fmla="*/ 0 h 815"/>
                <a:gd name="T16" fmla="*/ 0 w 344"/>
                <a:gd name="T17" fmla="*/ 0 h 815"/>
                <a:gd name="T18" fmla="*/ 0 w 344"/>
                <a:gd name="T19" fmla="*/ 0 h 815"/>
                <a:gd name="T20" fmla="*/ 0 w 344"/>
                <a:gd name="T21" fmla="*/ 0 h 8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44"/>
                <a:gd name="T34" fmla="*/ 0 h 815"/>
                <a:gd name="T35" fmla="*/ 344 w 344"/>
                <a:gd name="T36" fmla="*/ 815 h 8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44" h="815">
                  <a:moveTo>
                    <a:pt x="83" y="815"/>
                  </a:moveTo>
                  <a:lnTo>
                    <a:pt x="247" y="663"/>
                  </a:lnTo>
                  <a:lnTo>
                    <a:pt x="290" y="432"/>
                  </a:lnTo>
                  <a:lnTo>
                    <a:pt x="197" y="176"/>
                  </a:lnTo>
                  <a:lnTo>
                    <a:pt x="0" y="0"/>
                  </a:lnTo>
                  <a:lnTo>
                    <a:pt x="163" y="67"/>
                  </a:lnTo>
                  <a:lnTo>
                    <a:pt x="327" y="260"/>
                  </a:lnTo>
                  <a:lnTo>
                    <a:pt x="344" y="550"/>
                  </a:lnTo>
                  <a:lnTo>
                    <a:pt x="239" y="769"/>
                  </a:lnTo>
                  <a:lnTo>
                    <a:pt x="83" y="8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30" name="Freeform 18"/>
            <p:cNvSpPr>
              <a:spLocks/>
            </p:cNvSpPr>
            <p:nvPr/>
          </p:nvSpPr>
          <p:spPr bwMode="auto">
            <a:xfrm>
              <a:off x="5319" y="3384"/>
              <a:ext cx="94" cy="147"/>
            </a:xfrm>
            <a:custGeom>
              <a:avLst/>
              <a:gdLst>
                <a:gd name="T0" fmla="*/ 0 w 471"/>
                <a:gd name="T1" fmla="*/ 0 h 736"/>
                <a:gd name="T2" fmla="*/ 0 w 471"/>
                <a:gd name="T3" fmla="*/ 0 h 736"/>
                <a:gd name="T4" fmla="*/ 0 w 471"/>
                <a:gd name="T5" fmla="*/ 0 h 736"/>
                <a:gd name="T6" fmla="*/ 0 w 471"/>
                <a:gd name="T7" fmla="*/ 0 h 736"/>
                <a:gd name="T8" fmla="*/ 0 w 471"/>
                <a:gd name="T9" fmla="*/ 0 h 736"/>
                <a:gd name="T10" fmla="*/ 0 w 471"/>
                <a:gd name="T11" fmla="*/ 0 h 736"/>
                <a:gd name="T12" fmla="*/ 0 w 471"/>
                <a:gd name="T13" fmla="*/ 0 h 736"/>
                <a:gd name="T14" fmla="*/ 0 w 471"/>
                <a:gd name="T15" fmla="*/ 0 h 736"/>
                <a:gd name="T16" fmla="*/ 0 w 471"/>
                <a:gd name="T17" fmla="*/ 0 h 736"/>
                <a:gd name="T18" fmla="*/ 0 w 471"/>
                <a:gd name="T19" fmla="*/ 0 h 736"/>
                <a:gd name="T20" fmla="*/ 0 w 471"/>
                <a:gd name="T21" fmla="*/ 0 h 736"/>
                <a:gd name="T22" fmla="*/ 0 w 471"/>
                <a:gd name="T23" fmla="*/ 0 h 736"/>
                <a:gd name="T24" fmla="*/ 0 w 471"/>
                <a:gd name="T25" fmla="*/ 0 h 736"/>
                <a:gd name="T26" fmla="*/ 0 w 471"/>
                <a:gd name="T27" fmla="*/ 0 h 736"/>
                <a:gd name="T28" fmla="*/ 0 w 471"/>
                <a:gd name="T29" fmla="*/ 0 h 736"/>
                <a:gd name="T30" fmla="*/ 0 w 471"/>
                <a:gd name="T31" fmla="*/ 0 h 736"/>
                <a:gd name="T32" fmla="*/ 0 w 471"/>
                <a:gd name="T33" fmla="*/ 0 h 736"/>
                <a:gd name="T34" fmla="*/ 0 w 471"/>
                <a:gd name="T35" fmla="*/ 0 h 736"/>
                <a:gd name="T36" fmla="*/ 0 w 471"/>
                <a:gd name="T37" fmla="*/ 0 h 736"/>
                <a:gd name="T38" fmla="*/ 0 w 471"/>
                <a:gd name="T39" fmla="*/ 0 h 736"/>
                <a:gd name="T40" fmla="*/ 0 w 471"/>
                <a:gd name="T41" fmla="*/ 0 h 736"/>
                <a:gd name="T42" fmla="*/ 0 w 471"/>
                <a:gd name="T43" fmla="*/ 0 h 736"/>
                <a:gd name="T44" fmla="*/ 0 w 471"/>
                <a:gd name="T45" fmla="*/ 0 h 736"/>
                <a:gd name="T46" fmla="*/ 0 w 471"/>
                <a:gd name="T47" fmla="*/ 0 h 736"/>
                <a:gd name="T48" fmla="*/ 0 w 471"/>
                <a:gd name="T49" fmla="*/ 0 h 736"/>
                <a:gd name="T50" fmla="*/ 0 w 471"/>
                <a:gd name="T51" fmla="*/ 0 h 736"/>
                <a:gd name="T52" fmla="*/ 0 w 471"/>
                <a:gd name="T53" fmla="*/ 0 h 736"/>
                <a:gd name="T54" fmla="*/ 0 w 471"/>
                <a:gd name="T55" fmla="*/ 0 h 736"/>
                <a:gd name="T56" fmla="*/ 0 w 471"/>
                <a:gd name="T57" fmla="*/ 0 h 736"/>
                <a:gd name="T58" fmla="*/ 0 w 471"/>
                <a:gd name="T59" fmla="*/ 0 h 7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71"/>
                <a:gd name="T91" fmla="*/ 0 h 736"/>
                <a:gd name="T92" fmla="*/ 471 w 471"/>
                <a:gd name="T93" fmla="*/ 736 h 7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71" h="736">
                  <a:moveTo>
                    <a:pt x="172" y="736"/>
                  </a:moveTo>
                  <a:lnTo>
                    <a:pt x="168" y="538"/>
                  </a:lnTo>
                  <a:lnTo>
                    <a:pt x="0" y="126"/>
                  </a:lnTo>
                  <a:lnTo>
                    <a:pt x="38" y="55"/>
                  </a:lnTo>
                  <a:lnTo>
                    <a:pt x="117" y="156"/>
                  </a:lnTo>
                  <a:lnTo>
                    <a:pt x="185" y="4"/>
                  </a:lnTo>
                  <a:lnTo>
                    <a:pt x="231" y="0"/>
                  </a:lnTo>
                  <a:lnTo>
                    <a:pt x="252" y="135"/>
                  </a:lnTo>
                  <a:lnTo>
                    <a:pt x="311" y="97"/>
                  </a:lnTo>
                  <a:lnTo>
                    <a:pt x="336" y="156"/>
                  </a:lnTo>
                  <a:lnTo>
                    <a:pt x="449" y="59"/>
                  </a:lnTo>
                  <a:lnTo>
                    <a:pt x="471" y="139"/>
                  </a:lnTo>
                  <a:lnTo>
                    <a:pt x="336" y="458"/>
                  </a:lnTo>
                  <a:lnTo>
                    <a:pt x="293" y="643"/>
                  </a:lnTo>
                  <a:lnTo>
                    <a:pt x="273" y="580"/>
                  </a:lnTo>
                  <a:lnTo>
                    <a:pt x="332" y="379"/>
                  </a:lnTo>
                  <a:lnTo>
                    <a:pt x="424" y="152"/>
                  </a:lnTo>
                  <a:lnTo>
                    <a:pt x="386" y="152"/>
                  </a:lnTo>
                  <a:lnTo>
                    <a:pt x="327" y="248"/>
                  </a:lnTo>
                  <a:lnTo>
                    <a:pt x="293" y="147"/>
                  </a:lnTo>
                  <a:lnTo>
                    <a:pt x="256" y="189"/>
                  </a:lnTo>
                  <a:lnTo>
                    <a:pt x="244" y="266"/>
                  </a:lnTo>
                  <a:lnTo>
                    <a:pt x="214" y="260"/>
                  </a:lnTo>
                  <a:lnTo>
                    <a:pt x="202" y="72"/>
                  </a:lnTo>
                  <a:lnTo>
                    <a:pt x="125" y="223"/>
                  </a:lnTo>
                  <a:lnTo>
                    <a:pt x="42" y="160"/>
                  </a:lnTo>
                  <a:lnTo>
                    <a:pt x="168" y="383"/>
                  </a:lnTo>
                  <a:lnTo>
                    <a:pt x="206" y="572"/>
                  </a:lnTo>
                  <a:lnTo>
                    <a:pt x="172" y="7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9879" name="Oval 19"/>
          <p:cNvSpPr>
            <a:spLocks noChangeArrowheads="1"/>
          </p:cNvSpPr>
          <p:nvPr/>
        </p:nvSpPr>
        <p:spPr bwMode="auto">
          <a:xfrm flipH="1">
            <a:off x="10210800" y="1095375"/>
            <a:ext cx="762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9880" name="Oval 20"/>
          <p:cNvSpPr>
            <a:spLocks noChangeArrowheads="1"/>
          </p:cNvSpPr>
          <p:nvPr/>
        </p:nvSpPr>
        <p:spPr bwMode="auto">
          <a:xfrm flipH="1">
            <a:off x="8582025" y="3200400"/>
            <a:ext cx="2286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9881" name="Oval 21"/>
          <p:cNvSpPr>
            <a:spLocks noChangeArrowheads="1"/>
          </p:cNvSpPr>
          <p:nvPr/>
        </p:nvSpPr>
        <p:spPr bwMode="auto">
          <a:xfrm>
            <a:off x="7848600" y="1295400"/>
            <a:ext cx="1219200" cy="1219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9882" name="Oval 22"/>
          <p:cNvSpPr>
            <a:spLocks noChangeArrowheads="1"/>
          </p:cNvSpPr>
          <p:nvPr/>
        </p:nvSpPr>
        <p:spPr bwMode="auto">
          <a:xfrm flipH="1">
            <a:off x="8043863" y="3200400"/>
            <a:ext cx="228600" cy="76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9883" name="Oval 23"/>
          <p:cNvSpPr>
            <a:spLocks noChangeArrowheads="1"/>
          </p:cNvSpPr>
          <p:nvPr/>
        </p:nvSpPr>
        <p:spPr bwMode="auto">
          <a:xfrm flipH="1">
            <a:off x="7800975" y="3200400"/>
            <a:ext cx="228600" cy="76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9884" name="Oval 24"/>
          <p:cNvSpPr>
            <a:spLocks noChangeArrowheads="1"/>
          </p:cNvSpPr>
          <p:nvPr/>
        </p:nvSpPr>
        <p:spPr bwMode="auto">
          <a:xfrm flipH="1">
            <a:off x="9253538" y="3200400"/>
            <a:ext cx="2286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9885" name="Oval 25"/>
          <p:cNvSpPr>
            <a:spLocks noChangeArrowheads="1"/>
          </p:cNvSpPr>
          <p:nvPr/>
        </p:nvSpPr>
        <p:spPr bwMode="auto">
          <a:xfrm flipH="1">
            <a:off x="10210800" y="2057400"/>
            <a:ext cx="762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grpSp>
        <p:nvGrpSpPr>
          <p:cNvPr id="719886" name="Group 26"/>
          <p:cNvGrpSpPr>
            <a:grpSpLocks/>
          </p:cNvGrpSpPr>
          <p:nvPr/>
        </p:nvGrpSpPr>
        <p:grpSpPr bwMode="auto">
          <a:xfrm flipH="1">
            <a:off x="6705600" y="2286001"/>
            <a:ext cx="685800" cy="341313"/>
            <a:chOff x="2976" y="2897"/>
            <a:chExt cx="702" cy="359"/>
          </a:xfrm>
        </p:grpSpPr>
        <p:sp>
          <p:nvSpPr>
            <p:cNvPr id="719897" name="Freeform 27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0 w 1868"/>
                <a:gd name="T1" fmla="*/ 0 h 1001"/>
                <a:gd name="T2" fmla="*/ 0 w 1868"/>
                <a:gd name="T3" fmla="*/ 0 h 1001"/>
                <a:gd name="T4" fmla="*/ 0 w 1868"/>
                <a:gd name="T5" fmla="*/ 0 h 1001"/>
                <a:gd name="T6" fmla="*/ 0 w 1868"/>
                <a:gd name="T7" fmla="*/ 0 h 1001"/>
                <a:gd name="T8" fmla="*/ 0 w 1868"/>
                <a:gd name="T9" fmla="*/ 0 h 1001"/>
                <a:gd name="T10" fmla="*/ 0 w 1868"/>
                <a:gd name="T11" fmla="*/ 0 h 1001"/>
                <a:gd name="T12" fmla="*/ 0 w 1868"/>
                <a:gd name="T13" fmla="*/ 0 h 1001"/>
                <a:gd name="T14" fmla="*/ 0 w 1868"/>
                <a:gd name="T15" fmla="*/ 0 h 1001"/>
                <a:gd name="T16" fmla="*/ 0 w 1868"/>
                <a:gd name="T17" fmla="*/ 0 h 1001"/>
                <a:gd name="T18" fmla="*/ 0 w 1868"/>
                <a:gd name="T19" fmla="*/ 0 h 1001"/>
                <a:gd name="T20" fmla="*/ 0 w 1868"/>
                <a:gd name="T21" fmla="*/ 0 h 1001"/>
                <a:gd name="T22" fmla="*/ 0 w 1868"/>
                <a:gd name="T23" fmla="*/ 0 h 1001"/>
                <a:gd name="T24" fmla="*/ 0 w 1868"/>
                <a:gd name="T25" fmla="*/ 0 h 1001"/>
                <a:gd name="T26" fmla="*/ 0 w 1868"/>
                <a:gd name="T27" fmla="*/ 0 h 1001"/>
                <a:gd name="T28" fmla="*/ 0 w 1868"/>
                <a:gd name="T29" fmla="*/ 0 h 1001"/>
                <a:gd name="T30" fmla="*/ 0 w 1868"/>
                <a:gd name="T31" fmla="*/ 0 h 1001"/>
                <a:gd name="T32" fmla="*/ 0 w 1868"/>
                <a:gd name="T33" fmla="*/ 0 h 1001"/>
                <a:gd name="T34" fmla="*/ 0 w 1868"/>
                <a:gd name="T35" fmla="*/ 0 h 1001"/>
                <a:gd name="T36" fmla="*/ 0 w 1868"/>
                <a:gd name="T37" fmla="*/ 0 h 1001"/>
                <a:gd name="T38" fmla="*/ 0 w 1868"/>
                <a:gd name="T39" fmla="*/ 0 h 1001"/>
                <a:gd name="T40" fmla="*/ 0 w 1868"/>
                <a:gd name="T41" fmla="*/ 0 h 1001"/>
                <a:gd name="T42" fmla="*/ 0 w 1868"/>
                <a:gd name="T43" fmla="*/ 0 h 1001"/>
                <a:gd name="T44" fmla="*/ 0 w 1868"/>
                <a:gd name="T45" fmla="*/ 0 h 1001"/>
                <a:gd name="T46" fmla="*/ 0 w 1868"/>
                <a:gd name="T47" fmla="*/ 0 h 1001"/>
                <a:gd name="T48" fmla="*/ 0 w 1868"/>
                <a:gd name="T49" fmla="*/ 0 h 1001"/>
                <a:gd name="T50" fmla="*/ 0 w 1868"/>
                <a:gd name="T51" fmla="*/ 0 h 1001"/>
                <a:gd name="T52" fmla="*/ 0 w 1868"/>
                <a:gd name="T53" fmla="*/ 0 h 1001"/>
                <a:gd name="T54" fmla="*/ 0 w 1868"/>
                <a:gd name="T55" fmla="*/ 0 h 1001"/>
                <a:gd name="T56" fmla="*/ 0 w 1868"/>
                <a:gd name="T57" fmla="*/ 0 h 1001"/>
                <a:gd name="T58" fmla="*/ 0 w 1868"/>
                <a:gd name="T59" fmla="*/ 0 h 1001"/>
                <a:gd name="T60" fmla="*/ 0 w 1868"/>
                <a:gd name="T61" fmla="*/ 0 h 1001"/>
                <a:gd name="T62" fmla="*/ 0 w 1868"/>
                <a:gd name="T63" fmla="*/ 0 h 1001"/>
                <a:gd name="T64" fmla="*/ 0 w 1868"/>
                <a:gd name="T65" fmla="*/ 0 h 1001"/>
                <a:gd name="T66" fmla="*/ 0 w 1868"/>
                <a:gd name="T67" fmla="*/ 0 h 1001"/>
                <a:gd name="T68" fmla="*/ 0 w 1868"/>
                <a:gd name="T69" fmla="*/ 0 h 1001"/>
                <a:gd name="T70" fmla="*/ 0 w 1868"/>
                <a:gd name="T71" fmla="*/ 0 h 1001"/>
                <a:gd name="T72" fmla="*/ 0 w 1868"/>
                <a:gd name="T73" fmla="*/ 0 h 1001"/>
                <a:gd name="T74" fmla="*/ 0 w 1868"/>
                <a:gd name="T75" fmla="*/ 0 h 1001"/>
                <a:gd name="T76" fmla="*/ 0 w 1868"/>
                <a:gd name="T77" fmla="*/ 0 h 1001"/>
                <a:gd name="T78" fmla="*/ 0 w 1868"/>
                <a:gd name="T79" fmla="*/ 0 h 1001"/>
                <a:gd name="T80" fmla="*/ 0 w 1868"/>
                <a:gd name="T81" fmla="*/ 0 h 1001"/>
                <a:gd name="T82" fmla="*/ 0 w 1868"/>
                <a:gd name="T83" fmla="*/ 0 h 1001"/>
                <a:gd name="T84" fmla="*/ 0 w 1868"/>
                <a:gd name="T85" fmla="*/ 0 h 1001"/>
                <a:gd name="T86" fmla="*/ 0 w 1868"/>
                <a:gd name="T87" fmla="*/ 0 h 1001"/>
                <a:gd name="T88" fmla="*/ 0 w 1868"/>
                <a:gd name="T89" fmla="*/ 0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98" name="Freeform 28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0 w 1182"/>
                <a:gd name="T1" fmla="*/ 0 h 495"/>
                <a:gd name="T2" fmla="*/ 0 w 1182"/>
                <a:gd name="T3" fmla="*/ 0 h 495"/>
                <a:gd name="T4" fmla="*/ 0 w 1182"/>
                <a:gd name="T5" fmla="*/ 0 h 495"/>
                <a:gd name="T6" fmla="*/ 0 w 1182"/>
                <a:gd name="T7" fmla="*/ 0 h 495"/>
                <a:gd name="T8" fmla="*/ 0 w 1182"/>
                <a:gd name="T9" fmla="*/ 0 h 495"/>
                <a:gd name="T10" fmla="*/ 0 w 1182"/>
                <a:gd name="T11" fmla="*/ 0 h 495"/>
                <a:gd name="T12" fmla="*/ 0 w 1182"/>
                <a:gd name="T13" fmla="*/ 0 h 495"/>
                <a:gd name="T14" fmla="*/ 0 w 1182"/>
                <a:gd name="T15" fmla="*/ 0 h 495"/>
                <a:gd name="T16" fmla="*/ 0 w 1182"/>
                <a:gd name="T17" fmla="*/ 0 h 495"/>
                <a:gd name="T18" fmla="*/ 0 w 1182"/>
                <a:gd name="T19" fmla="*/ 0 h 495"/>
                <a:gd name="T20" fmla="*/ 0 w 1182"/>
                <a:gd name="T21" fmla="*/ 0 h 495"/>
                <a:gd name="T22" fmla="*/ 0 w 1182"/>
                <a:gd name="T23" fmla="*/ 0 h 495"/>
                <a:gd name="T24" fmla="*/ 0 w 1182"/>
                <a:gd name="T25" fmla="*/ 0 h 495"/>
                <a:gd name="T26" fmla="*/ 0 w 1182"/>
                <a:gd name="T27" fmla="*/ 0 h 495"/>
                <a:gd name="T28" fmla="*/ 0 w 1182"/>
                <a:gd name="T29" fmla="*/ 0 h 495"/>
                <a:gd name="T30" fmla="*/ 0 w 1182"/>
                <a:gd name="T31" fmla="*/ 0 h 495"/>
                <a:gd name="T32" fmla="*/ 0 w 1182"/>
                <a:gd name="T33" fmla="*/ 0 h 495"/>
                <a:gd name="T34" fmla="*/ 0 w 1182"/>
                <a:gd name="T35" fmla="*/ 0 h 495"/>
                <a:gd name="T36" fmla="*/ 0 w 1182"/>
                <a:gd name="T37" fmla="*/ 0 h 495"/>
                <a:gd name="T38" fmla="*/ 0 w 1182"/>
                <a:gd name="T39" fmla="*/ 0 h 495"/>
                <a:gd name="T40" fmla="*/ 0 w 1182"/>
                <a:gd name="T41" fmla="*/ 0 h 495"/>
                <a:gd name="T42" fmla="*/ 0 w 1182"/>
                <a:gd name="T43" fmla="*/ 0 h 495"/>
                <a:gd name="T44" fmla="*/ 0 w 1182"/>
                <a:gd name="T45" fmla="*/ 0 h 495"/>
                <a:gd name="T46" fmla="*/ 0 w 1182"/>
                <a:gd name="T47" fmla="*/ 0 h 495"/>
                <a:gd name="T48" fmla="*/ 0 w 1182"/>
                <a:gd name="T49" fmla="*/ 0 h 495"/>
                <a:gd name="T50" fmla="*/ 0 w 1182"/>
                <a:gd name="T51" fmla="*/ 0 h 495"/>
                <a:gd name="T52" fmla="*/ 0 w 1182"/>
                <a:gd name="T53" fmla="*/ 0 h 495"/>
                <a:gd name="T54" fmla="*/ 0 w 1182"/>
                <a:gd name="T55" fmla="*/ 0 h 495"/>
                <a:gd name="T56" fmla="*/ 0 w 1182"/>
                <a:gd name="T57" fmla="*/ 0 h 495"/>
                <a:gd name="T58" fmla="*/ 0 w 1182"/>
                <a:gd name="T59" fmla="*/ 0 h 495"/>
                <a:gd name="T60" fmla="*/ 0 w 1182"/>
                <a:gd name="T61" fmla="*/ 0 h 495"/>
                <a:gd name="T62" fmla="*/ 0 w 1182"/>
                <a:gd name="T63" fmla="*/ 0 h 495"/>
                <a:gd name="T64" fmla="*/ 0 w 1182"/>
                <a:gd name="T65" fmla="*/ 0 h 495"/>
                <a:gd name="T66" fmla="*/ 0 w 1182"/>
                <a:gd name="T67" fmla="*/ 0 h 495"/>
                <a:gd name="T68" fmla="*/ 0 w 1182"/>
                <a:gd name="T69" fmla="*/ 0 h 495"/>
                <a:gd name="T70" fmla="*/ 0 w 1182"/>
                <a:gd name="T71" fmla="*/ 0 h 495"/>
                <a:gd name="T72" fmla="*/ 0 w 1182"/>
                <a:gd name="T73" fmla="*/ 0 h 495"/>
                <a:gd name="T74" fmla="*/ 0 w 1182"/>
                <a:gd name="T75" fmla="*/ 0 h 495"/>
                <a:gd name="T76" fmla="*/ 0 w 1182"/>
                <a:gd name="T77" fmla="*/ 0 h 495"/>
                <a:gd name="T78" fmla="*/ 0 w 1182"/>
                <a:gd name="T79" fmla="*/ 0 h 495"/>
                <a:gd name="T80" fmla="*/ 0 w 1182"/>
                <a:gd name="T81" fmla="*/ 0 h 495"/>
                <a:gd name="T82" fmla="*/ 0 w 1182"/>
                <a:gd name="T83" fmla="*/ 0 h 495"/>
                <a:gd name="T84" fmla="*/ 0 w 1182"/>
                <a:gd name="T85" fmla="*/ 0 h 495"/>
                <a:gd name="T86" fmla="*/ 0 w 1182"/>
                <a:gd name="T87" fmla="*/ 0 h 495"/>
                <a:gd name="T88" fmla="*/ 0 w 1182"/>
                <a:gd name="T89" fmla="*/ 0 h 495"/>
                <a:gd name="T90" fmla="*/ 0 w 1182"/>
                <a:gd name="T91" fmla="*/ 0 h 495"/>
                <a:gd name="T92" fmla="*/ 0 w 1182"/>
                <a:gd name="T93" fmla="*/ 0 h 495"/>
                <a:gd name="T94" fmla="*/ 0 w 1182"/>
                <a:gd name="T95" fmla="*/ 0 h 495"/>
                <a:gd name="T96" fmla="*/ 0 w 1182"/>
                <a:gd name="T97" fmla="*/ 0 h 495"/>
                <a:gd name="T98" fmla="*/ 0 w 1182"/>
                <a:gd name="T99" fmla="*/ 0 h 495"/>
                <a:gd name="T100" fmla="*/ 0 w 1182"/>
                <a:gd name="T101" fmla="*/ 0 h 495"/>
                <a:gd name="T102" fmla="*/ 0 w 1182"/>
                <a:gd name="T103" fmla="*/ 0 h 495"/>
                <a:gd name="T104" fmla="*/ 0 w 1182"/>
                <a:gd name="T105" fmla="*/ 0 h 495"/>
                <a:gd name="T106" fmla="*/ 0 w 1182"/>
                <a:gd name="T107" fmla="*/ 0 h 495"/>
                <a:gd name="T108" fmla="*/ 0 w 1182"/>
                <a:gd name="T109" fmla="*/ 0 h 495"/>
                <a:gd name="T110" fmla="*/ 0 w 1182"/>
                <a:gd name="T111" fmla="*/ 0 h 495"/>
                <a:gd name="T112" fmla="*/ 0 w 1182"/>
                <a:gd name="T113" fmla="*/ 0 h 495"/>
                <a:gd name="T114" fmla="*/ 0 w 1182"/>
                <a:gd name="T115" fmla="*/ 0 h 495"/>
                <a:gd name="T116" fmla="*/ 0 w 1182"/>
                <a:gd name="T117" fmla="*/ 0 h 495"/>
                <a:gd name="T118" fmla="*/ 0 w 1182"/>
                <a:gd name="T119" fmla="*/ 0 h 495"/>
                <a:gd name="T120" fmla="*/ 0 w 1182"/>
                <a:gd name="T121" fmla="*/ 0 h 495"/>
                <a:gd name="T122" fmla="*/ 0 w 1182"/>
                <a:gd name="T123" fmla="*/ 0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99" name="Freeform 29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0 w 565"/>
                <a:gd name="T1" fmla="*/ 0 h 355"/>
                <a:gd name="T2" fmla="*/ 0 w 565"/>
                <a:gd name="T3" fmla="*/ 0 h 355"/>
                <a:gd name="T4" fmla="*/ 0 w 565"/>
                <a:gd name="T5" fmla="*/ 0 h 355"/>
                <a:gd name="T6" fmla="*/ 0 w 565"/>
                <a:gd name="T7" fmla="*/ 0 h 355"/>
                <a:gd name="T8" fmla="*/ 0 w 565"/>
                <a:gd name="T9" fmla="*/ 0 h 355"/>
                <a:gd name="T10" fmla="*/ 0 w 565"/>
                <a:gd name="T11" fmla="*/ 0 h 355"/>
                <a:gd name="T12" fmla="*/ 0 w 565"/>
                <a:gd name="T13" fmla="*/ 0 h 355"/>
                <a:gd name="T14" fmla="*/ 0 w 565"/>
                <a:gd name="T15" fmla="*/ 0 h 355"/>
                <a:gd name="T16" fmla="*/ 0 w 565"/>
                <a:gd name="T17" fmla="*/ 0 h 355"/>
                <a:gd name="T18" fmla="*/ 0 w 565"/>
                <a:gd name="T19" fmla="*/ 0 h 355"/>
                <a:gd name="T20" fmla="*/ 0 w 565"/>
                <a:gd name="T21" fmla="*/ 0 h 355"/>
                <a:gd name="T22" fmla="*/ 0 w 565"/>
                <a:gd name="T23" fmla="*/ 0 h 355"/>
                <a:gd name="T24" fmla="*/ 0 w 565"/>
                <a:gd name="T25" fmla="*/ 0 h 355"/>
                <a:gd name="T26" fmla="*/ 0 w 565"/>
                <a:gd name="T27" fmla="*/ 0 h 355"/>
                <a:gd name="T28" fmla="*/ 0 w 565"/>
                <a:gd name="T29" fmla="*/ 0 h 355"/>
                <a:gd name="T30" fmla="*/ 0 w 565"/>
                <a:gd name="T31" fmla="*/ 0 h 355"/>
                <a:gd name="T32" fmla="*/ 0 w 565"/>
                <a:gd name="T33" fmla="*/ 0 h 355"/>
                <a:gd name="T34" fmla="*/ 0 w 565"/>
                <a:gd name="T35" fmla="*/ 0 h 355"/>
                <a:gd name="T36" fmla="*/ 0 w 565"/>
                <a:gd name="T37" fmla="*/ 0 h 355"/>
                <a:gd name="T38" fmla="*/ 0 w 565"/>
                <a:gd name="T39" fmla="*/ 0 h 355"/>
                <a:gd name="T40" fmla="*/ 0 w 565"/>
                <a:gd name="T41" fmla="*/ 0 h 355"/>
                <a:gd name="T42" fmla="*/ 0 w 565"/>
                <a:gd name="T43" fmla="*/ 0 h 355"/>
                <a:gd name="T44" fmla="*/ 0 w 565"/>
                <a:gd name="T45" fmla="*/ 0 h 355"/>
                <a:gd name="T46" fmla="*/ 0 w 565"/>
                <a:gd name="T47" fmla="*/ 0 h 355"/>
                <a:gd name="T48" fmla="*/ 0 w 565"/>
                <a:gd name="T49" fmla="*/ 0 h 355"/>
                <a:gd name="T50" fmla="*/ 0 w 565"/>
                <a:gd name="T51" fmla="*/ 0 h 355"/>
                <a:gd name="T52" fmla="*/ 0 w 565"/>
                <a:gd name="T53" fmla="*/ 0 h 355"/>
                <a:gd name="T54" fmla="*/ 0 w 565"/>
                <a:gd name="T55" fmla="*/ 0 h 355"/>
                <a:gd name="T56" fmla="*/ 0 w 565"/>
                <a:gd name="T57" fmla="*/ 0 h 355"/>
                <a:gd name="T58" fmla="*/ 0 w 565"/>
                <a:gd name="T59" fmla="*/ 0 h 355"/>
                <a:gd name="T60" fmla="*/ 0 w 565"/>
                <a:gd name="T61" fmla="*/ 0 h 355"/>
                <a:gd name="T62" fmla="*/ 0 w 565"/>
                <a:gd name="T63" fmla="*/ 0 h 355"/>
                <a:gd name="T64" fmla="*/ 0 w 565"/>
                <a:gd name="T65" fmla="*/ 0 h 355"/>
                <a:gd name="T66" fmla="*/ 0 w 565"/>
                <a:gd name="T67" fmla="*/ 0 h 355"/>
                <a:gd name="T68" fmla="*/ 0 w 565"/>
                <a:gd name="T69" fmla="*/ 0 h 355"/>
                <a:gd name="T70" fmla="*/ 0 w 565"/>
                <a:gd name="T71" fmla="*/ 0 h 355"/>
                <a:gd name="T72" fmla="*/ 0 w 565"/>
                <a:gd name="T73" fmla="*/ 0 h 355"/>
                <a:gd name="T74" fmla="*/ 0 w 565"/>
                <a:gd name="T75" fmla="*/ 0 h 355"/>
                <a:gd name="T76" fmla="*/ 0 w 565"/>
                <a:gd name="T77" fmla="*/ 0 h 355"/>
                <a:gd name="T78" fmla="*/ 0 w 565"/>
                <a:gd name="T79" fmla="*/ 0 h 355"/>
                <a:gd name="T80" fmla="*/ 0 w 565"/>
                <a:gd name="T81" fmla="*/ 0 h 355"/>
                <a:gd name="T82" fmla="*/ 0 w 565"/>
                <a:gd name="T83" fmla="*/ 0 h 355"/>
                <a:gd name="T84" fmla="*/ 0 w 565"/>
                <a:gd name="T85" fmla="*/ 0 h 355"/>
                <a:gd name="T86" fmla="*/ 0 w 565"/>
                <a:gd name="T87" fmla="*/ 0 h 355"/>
                <a:gd name="T88" fmla="*/ 0 w 565"/>
                <a:gd name="T89" fmla="*/ 0 h 355"/>
                <a:gd name="T90" fmla="*/ 0 w 565"/>
                <a:gd name="T91" fmla="*/ 0 h 355"/>
                <a:gd name="T92" fmla="*/ 0 w 565"/>
                <a:gd name="T93" fmla="*/ 0 h 355"/>
                <a:gd name="T94" fmla="*/ 0 w 565"/>
                <a:gd name="T95" fmla="*/ 0 h 355"/>
                <a:gd name="T96" fmla="*/ 0 w 565"/>
                <a:gd name="T97" fmla="*/ 0 h 355"/>
                <a:gd name="T98" fmla="*/ 0 w 565"/>
                <a:gd name="T99" fmla="*/ 0 h 355"/>
                <a:gd name="T100" fmla="*/ 0 w 565"/>
                <a:gd name="T101" fmla="*/ 0 h 355"/>
                <a:gd name="T102" fmla="*/ 0 w 565"/>
                <a:gd name="T103" fmla="*/ 0 h 355"/>
                <a:gd name="T104" fmla="*/ 0 w 565"/>
                <a:gd name="T105" fmla="*/ 0 h 355"/>
                <a:gd name="T106" fmla="*/ 0 w 565"/>
                <a:gd name="T107" fmla="*/ 0 h 355"/>
                <a:gd name="T108" fmla="*/ 0 w 565"/>
                <a:gd name="T109" fmla="*/ 0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00" name="Freeform 30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0 w 564"/>
                <a:gd name="T1" fmla="*/ 0 h 190"/>
                <a:gd name="T2" fmla="*/ 0 w 564"/>
                <a:gd name="T3" fmla="*/ 0 h 190"/>
                <a:gd name="T4" fmla="*/ 0 w 564"/>
                <a:gd name="T5" fmla="*/ 0 h 190"/>
                <a:gd name="T6" fmla="*/ 0 w 564"/>
                <a:gd name="T7" fmla="*/ 0 h 190"/>
                <a:gd name="T8" fmla="*/ 0 w 564"/>
                <a:gd name="T9" fmla="*/ 0 h 190"/>
                <a:gd name="T10" fmla="*/ 0 w 564"/>
                <a:gd name="T11" fmla="*/ 0 h 190"/>
                <a:gd name="T12" fmla="*/ 0 w 564"/>
                <a:gd name="T13" fmla="*/ 0 h 190"/>
                <a:gd name="T14" fmla="*/ 0 w 564"/>
                <a:gd name="T15" fmla="*/ 0 h 190"/>
                <a:gd name="T16" fmla="*/ 0 w 564"/>
                <a:gd name="T17" fmla="*/ 0 h 190"/>
                <a:gd name="T18" fmla="*/ 0 w 564"/>
                <a:gd name="T19" fmla="*/ 0 h 190"/>
                <a:gd name="T20" fmla="*/ 0 w 564"/>
                <a:gd name="T21" fmla="*/ 0 h 190"/>
                <a:gd name="T22" fmla="*/ 0 w 564"/>
                <a:gd name="T23" fmla="*/ 0 h 190"/>
                <a:gd name="T24" fmla="*/ 0 w 564"/>
                <a:gd name="T25" fmla="*/ 0 h 190"/>
                <a:gd name="T26" fmla="*/ 0 w 564"/>
                <a:gd name="T27" fmla="*/ 0 h 190"/>
                <a:gd name="T28" fmla="*/ 0 w 564"/>
                <a:gd name="T29" fmla="*/ 0 h 190"/>
                <a:gd name="T30" fmla="*/ 0 w 564"/>
                <a:gd name="T31" fmla="*/ 0 h 190"/>
                <a:gd name="T32" fmla="*/ 0 w 564"/>
                <a:gd name="T33" fmla="*/ 0 h 190"/>
                <a:gd name="T34" fmla="*/ 0 w 564"/>
                <a:gd name="T35" fmla="*/ 0 h 190"/>
                <a:gd name="T36" fmla="*/ 0 w 564"/>
                <a:gd name="T37" fmla="*/ 0 h 190"/>
                <a:gd name="T38" fmla="*/ 0 w 564"/>
                <a:gd name="T39" fmla="*/ 0 h 190"/>
                <a:gd name="T40" fmla="*/ 0 w 564"/>
                <a:gd name="T41" fmla="*/ 0 h 190"/>
                <a:gd name="T42" fmla="*/ 0 w 564"/>
                <a:gd name="T43" fmla="*/ 0 h 190"/>
                <a:gd name="T44" fmla="*/ 0 w 564"/>
                <a:gd name="T45" fmla="*/ 0 h 190"/>
                <a:gd name="T46" fmla="*/ 0 w 564"/>
                <a:gd name="T47" fmla="*/ 0 h 190"/>
                <a:gd name="T48" fmla="*/ 0 w 564"/>
                <a:gd name="T49" fmla="*/ 0 h 190"/>
                <a:gd name="T50" fmla="*/ 0 w 564"/>
                <a:gd name="T51" fmla="*/ 0 h 190"/>
                <a:gd name="T52" fmla="*/ 0 w 564"/>
                <a:gd name="T53" fmla="*/ 0 h 190"/>
                <a:gd name="T54" fmla="*/ 0 w 564"/>
                <a:gd name="T55" fmla="*/ 0 h 190"/>
                <a:gd name="T56" fmla="*/ 0 w 564"/>
                <a:gd name="T57" fmla="*/ 0 h 190"/>
                <a:gd name="T58" fmla="*/ 0 w 564"/>
                <a:gd name="T59" fmla="*/ 0 h 190"/>
                <a:gd name="T60" fmla="*/ 0 w 564"/>
                <a:gd name="T61" fmla="*/ 0 h 190"/>
                <a:gd name="T62" fmla="*/ 0 w 564"/>
                <a:gd name="T63" fmla="*/ 0 h 190"/>
                <a:gd name="T64" fmla="*/ 0 w 564"/>
                <a:gd name="T65" fmla="*/ 0 h 190"/>
                <a:gd name="T66" fmla="*/ 0 w 564"/>
                <a:gd name="T67" fmla="*/ 0 h 190"/>
                <a:gd name="T68" fmla="*/ 0 w 564"/>
                <a:gd name="T69" fmla="*/ 0 h 190"/>
                <a:gd name="T70" fmla="*/ 0 w 564"/>
                <a:gd name="T71" fmla="*/ 0 h 190"/>
                <a:gd name="T72" fmla="*/ 0 w 564"/>
                <a:gd name="T73" fmla="*/ 0 h 190"/>
                <a:gd name="T74" fmla="*/ 0 w 564"/>
                <a:gd name="T75" fmla="*/ 0 h 190"/>
                <a:gd name="T76" fmla="*/ 0 w 564"/>
                <a:gd name="T77" fmla="*/ 0 h 190"/>
                <a:gd name="T78" fmla="*/ 0 w 564"/>
                <a:gd name="T79" fmla="*/ 0 h 190"/>
                <a:gd name="T80" fmla="*/ 0 w 564"/>
                <a:gd name="T81" fmla="*/ 0 h 190"/>
                <a:gd name="T82" fmla="*/ 0 w 564"/>
                <a:gd name="T83" fmla="*/ 0 h 190"/>
                <a:gd name="T84" fmla="*/ 0 w 564"/>
                <a:gd name="T85" fmla="*/ 0 h 190"/>
                <a:gd name="T86" fmla="*/ 0 w 564"/>
                <a:gd name="T87" fmla="*/ 0 h 190"/>
                <a:gd name="T88" fmla="*/ 0 w 564"/>
                <a:gd name="T89" fmla="*/ 0 h 190"/>
                <a:gd name="T90" fmla="*/ 0 w 564"/>
                <a:gd name="T91" fmla="*/ 0 h 190"/>
                <a:gd name="T92" fmla="*/ 0 w 564"/>
                <a:gd name="T93" fmla="*/ 0 h 190"/>
                <a:gd name="T94" fmla="*/ 0 w 564"/>
                <a:gd name="T95" fmla="*/ 0 h 190"/>
                <a:gd name="T96" fmla="*/ 0 w 564"/>
                <a:gd name="T97" fmla="*/ 0 h 190"/>
                <a:gd name="T98" fmla="*/ 0 w 564"/>
                <a:gd name="T99" fmla="*/ 0 h 190"/>
                <a:gd name="T100" fmla="*/ 0 w 564"/>
                <a:gd name="T101" fmla="*/ 0 h 190"/>
                <a:gd name="T102" fmla="*/ 0 w 564"/>
                <a:gd name="T103" fmla="*/ 0 h 190"/>
                <a:gd name="T104" fmla="*/ 0 w 564"/>
                <a:gd name="T105" fmla="*/ 0 h 190"/>
                <a:gd name="T106" fmla="*/ 0 w 564"/>
                <a:gd name="T107" fmla="*/ 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01" name="Freeform 31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0 w 2075"/>
                <a:gd name="T1" fmla="*/ 0 h 644"/>
                <a:gd name="T2" fmla="*/ 0 w 2075"/>
                <a:gd name="T3" fmla="*/ 0 h 644"/>
                <a:gd name="T4" fmla="*/ 0 w 2075"/>
                <a:gd name="T5" fmla="*/ 0 h 644"/>
                <a:gd name="T6" fmla="*/ 0 w 2075"/>
                <a:gd name="T7" fmla="*/ 0 h 644"/>
                <a:gd name="T8" fmla="*/ 0 w 2075"/>
                <a:gd name="T9" fmla="*/ 0 h 644"/>
                <a:gd name="T10" fmla="*/ 0 w 2075"/>
                <a:gd name="T11" fmla="*/ 0 h 644"/>
                <a:gd name="T12" fmla="*/ 0 w 2075"/>
                <a:gd name="T13" fmla="*/ 0 h 644"/>
                <a:gd name="T14" fmla="*/ 0 w 2075"/>
                <a:gd name="T15" fmla="*/ 0 h 644"/>
                <a:gd name="T16" fmla="*/ 0 w 2075"/>
                <a:gd name="T17" fmla="*/ 0 h 644"/>
                <a:gd name="T18" fmla="*/ 0 w 2075"/>
                <a:gd name="T19" fmla="*/ 0 h 644"/>
                <a:gd name="T20" fmla="*/ 0 w 2075"/>
                <a:gd name="T21" fmla="*/ 0 h 644"/>
                <a:gd name="T22" fmla="*/ 0 w 2075"/>
                <a:gd name="T23" fmla="*/ 0 h 644"/>
                <a:gd name="T24" fmla="*/ 0 w 2075"/>
                <a:gd name="T25" fmla="*/ 0 h 644"/>
                <a:gd name="T26" fmla="*/ 0 w 2075"/>
                <a:gd name="T27" fmla="*/ 0 h 644"/>
                <a:gd name="T28" fmla="*/ 0 w 2075"/>
                <a:gd name="T29" fmla="*/ 0 h 644"/>
                <a:gd name="T30" fmla="*/ 0 w 2075"/>
                <a:gd name="T31" fmla="*/ 0 h 644"/>
                <a:gd name="T32" fmla="*/ 0 w 2075"/>
                <a:gd name="T33" fmla="*/ 0 h 644"/>
                <a:gd name="T34" fmla="*/ 0 w 2075"/>
                <a:gd name="T35" fmla="*/ 0 h 644"/>
                <a:gd name="T36" fmla="*/ 0 w 2075"/>
                <a:gd name="T37" fmla="*/ 0 h 644"/>
                <a:gd name="T38" fmla="*/ 0 w 2075"/>
                <a:gd name="T39" fmla="*/ 0 h 644"/>
                <a:gd name="T40" fmla="*/ 0 w 2075"/>
                <a:gd name="T41" fmla="*/ 0 h 644"/>
                <a:gd name="T42" fmla="*/ 0 w 2075"/>
                <a:gd name="T43" fmla="*/ 0 h 644"/>
                <a:gd name="T44" fmla="*/ 0 w 2075"/>
                <a:gd name="T45" fmla="*/ 0 h 644"/>
                <a:gd name="T46" fmla="*/ 0 w 2075"/>
                <a:gd name="T47" fmla="*/ 0 h 644"/>
                <a:gd name="T48" fmla="*/ 0 w 2075"/>
                <a:gd name="T49" fmla="*/ 0 h 644"/>
                <a:gd name="T50" fmla="*/ 0 w 2075"/>
                <a:gd name="T51" fmla="*/ 0 h 644"/>
                <a:gd name="T52" fmla="*/ 0 w 2075"/>
                <a:gd name="T53" fmla="*/ 0 h 644"/>
                <a:gd name="T54" fmla="*/ 0 w 2075"/>
                <a:gd name="T55" fmla="*/ 0 h 644"/>
                <a:gd name="T56" fmla="*/ 0 w 2075"/>
                <a:gd name="T57" fmla="*/ 0 h 644"/>
                <a:gd name="T58" fmla="*/ 0 w 2075"/>
                <a:gd name="T59" fmla="*/ 0 h 644"/>
                <a:gd name="T60" fmla="*/ 0 w 2075"/>
                <a:gd name="T61" fmla="*/ 0 h 644"/>
                <a:gd name="T62" fmla="*/ 0 w 2075"/>
                <a:gd name="T63" fmla="*/ 0 h 644"/>
                <a:gd name="T64" fmla="*/ 0 w 2075"/>
                <a:gd name="T65" fmla="*/ 0 h 644"/>
                <a:gd name="T66" fmla="*/ 0 w 2075"/>
                <a:gd name="T67" fmla="*/ 0 h 644"/>
                <a:gd name="T68" fmla="*/ 0 w 2075"/>
                <a:gd name="T69" fmla="*/ 0 h 644"/>
                <a:gd name="T70" fmla="*/ 0 w 2075"/>
                <a:gd name="T71" fmla="*/ 0 h 644"/>
                <a:gd name="T72" fmla="*/ 0 w 2075"/>
                <a:gd name="T73" fmla="*/ 0 h 644"/>
                <a:gd name="T74" fmla="*/ 0 w 2075"/>
                <a:gd name="T75" fmla="*/ 0 h 644"/>
                <a:gd name="T76" fmla="*/ 0 w 2075"/>
                <a:gd name="T77" fmla="*/ 0 h 644"/>
                <a:gd name="T78" fmla="*/ 0 w 2075"/>
                <a:gd name="T79" fmla="*/ 0 h 644"/>
                <a:gd name="T80" fmla="*/ 0 w 2075"/>
                <a:gd name="T81" fmla="*/ 0 h 644"/>
                <a:gd name="T82" fmla="*/ 0 w 2075"/>
                <a:gd name="T83" fmla="*/ 0 h 644"/>
                <a:gd name="T84" fmla="*/ 0 w 2075"/>
                <a:gd name="T85" fmla="*/ 0 h 644"/>
                <a:gd name="T86" fmla="*/ 0 w 2075"/>
                <a:gd name="T87" fmla="*/ 0 h 644"/>
                <a:gd name="T88" fmla="*/ 0 w 2075"/>
                <a:gd name="T89" fmla="*/ 0 h 644"/>
                <a:gd name="T90" fmla="*/ 0 w 2075"/>
                <a:gd name="T91" fmla="*/ 0 h 644"/>
                <a:gd name="T92" fmla="*/ 0 w 2075"/>
                <a:gd name="T93" fmla="*/ 0 h 644"/>
                <a:gd name="T94" fmla="*/ 0 w 2075"/>
                <a:gd name="T95" fmla="*/ 0 h 644"/>
                <a:gd name="T96" fmla="*/ 0 w 2075"/>
                <a:gd name="T97" fmla="*/ 0 h 644"/>
                <a:gd name="T98" fmla="*/ 0 w 2075"/>
                <a:gd name="T99" fmla="*/ 0 h 644"/>
                <a:gd name="T100" fmla="*/ 0 w 2075"/>
                <a:gd name="T101" fmla="*/ 0 h 644"/>
                <a:gd name="T102" fmla="*/ 0 w 2075"/>
                <a:gd name="T103" fmla="*/ 0 h 644"/>
                <a:gd name="T104" fmla="*/ 0 w 2075"/>
                <a:gd name="T105" fmla="*/ 0 h 644"/>
                <a:gd name="T106" fmla="*/ 0 w 2075"/>
                <a:gd name="T107" fmla="*/ 0 h 644"/>
                <a:gd name="T108" fmla="*/ 0 w 2075"/>
                <a:gd name="T109" fmla="*/ 0 h 644"/>
                <a:gd name="T110" fmla="*/ 0 w 2075"/>
                <a:gd name="T111" fmla="*/ 0 h 644"/>
                <a:gd name="T112" fmla="*/ 0 w 2075"/>
                <a:gd name="T113" fmla="*/ 0 h 644"/>
                <a:gd name="T114" fmla="*/ 0 w 2075"/>
                <a:gd name="T115" fmla="*/ 0 h 644"/>
                <a:gd name="T116" fmla="*/ 0 w 2075"/>
                <a:gd name="T117" fmla="*/ 0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02" name="Freeform 32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0 w 1740"/>
                <a:gd name="T1" fmla="*/ 0 h 446"/>
                <a:gd name="T2" fmla="*/ 0 w 1740"/>
                <a:gd name="T3" fmla="*/ 0 h 446"/>
                <a:gd name="T4" fmla="*/ 0 w 1740"/>
                <a:gd name="T5" fmla="*/ 0 h 446"/>
                <a:gd name="T6" fmla="*/ 0 w 1740"/>
                <a:gd name="T7" fmla="*/ 0 h 446"/>
                <a:gd name="T8" fmla="*/ 0 w 1740"/>
                <a:gd name="T9" fmla="*/ 0 h 446"/>
                <a:gd name="T10" fmla="*/ 0 w 1740"/>
                <a:gd name="T11" fmla="*/ 0 h 446"/>
                <a:gd name="T12" fmla="*/ 0 w 1740"/>
                <a:gd name="T13" fmla="*/ 0 h 446"/>
                <a:gd name="T14" fmla="*/ 0 w 1740"/>
                <a:gd name="T15" fmla="*/ 0 h 446"/>
                <a:gd name="T16" fmla="*/ 0 w 1740"/>
                <a:gd name="T17" fmla="*/ 0 h 446"/>
                <a:gd name="T18" fmla="*/ 0 w 1740"/>
                <a:gd name="T19" fmla="*/ 0 h 446"/>
                <a:gd name="T20" fmla="*/ 0 w 1740"/>
                <a:gd name="T21" fmla="*/ 0 h 446"/>
                <a:gd name="T22" fmla="*/ 0 w 1740"/>
                <a:gd name="T23" fmla="*/ 0 h 446"/>
                <a:gd name="T24" fmla="*/ 0 w 1740"/>
                <a:gd name="T25" fmla="*/ 0 h 446"/>
                <a:gd name="T26" fmla="*/ 0 w 1740"/>
                <a:gd name="T27" fmla="*/ 0 h 446"/>
                <a:gd name="T28" fmla="*/ 0 w 1740"/>
                <a:gd name="T29" fmla="*/ 0 h 446"/>
                <a:gd name="T30" fmla="*/ 0 w 1740"/>
                <a:gd name="T31" fmla="*/ 0 h 446"/>
                <a:gd name="T32" fmla="*/ 0 w 1740"/>
                <a:gd name="T33" fmla="*/ 0 h 446"/>
                <a:gd name="T34" fmla="*/ 0 w 1740"/>
                <a:gd name="T35" fmla="*/ 0 h 446"/>
                <a:gd name="T36" fmla="*/ 0 w 1740"/>
                <a:gd name="T37" fmla="*/ 0 h 446"/>
                <a:gd name="T38" fmla="*/ 0 w 1740"/>
                <a:gd name="T39" fmla="*/ 0 h 446"/>
                <a:gd name="T40" fmla="*/ 0 w 1740"/>
                <a:gd name="T41" fmla="*/ 0 h 446"/>
                <a:gd name="T42" fmla="*/ 0 w 1740"/>
                <a:gd name="T43" fmla="*/ 0 h 446"/>
                <a:gd name="T44" fmla="*/ 0 w 1740"/>
                <a:gd name="T45" fmla="*/ 0 h 446"/>
                <a:gd name="T46" fmla="*/ 0 w 1740"/>
                <a:gd name="T47" fmla="*/ 0 h 446"/>
                <a:gd name="T48" fmla="*/ 0 w 1740"/>
                <a:gd name="T49" fmla="*/ 0 h 446"/>
                <a:gd name="T50" fmla="*/ 0 w 1740"/>
                <a:gd name="T51" fmla="*/ 0 h 446"/>
                <a:gd name="T52" fmla="*/ 0 w 1740"/>
                <a:gd name="T53" fmla="*/ 0 h 446"/>
                <a:gd name="T54" fmla="*/ 0 w 1740"/>
                <a:gd name="T55" fmla="*/ 0 h 446"/>
                <a:gd name="T56" fmla="*/ 0 w 1740"/>
                <a:gd name="T57" fmla="*/ 0 h 446"/>
                <a:gd name="T58" fmla="*/ 0 w 1740"/>
                <a:gd name="T59" fmla="*/ 0 h 446"/>
                <a:gd name="T60" fmla="*/ 0 w 1740"/>
                <a:gd name="T61" fmla="*/ 0 h 446"/>
                <a:gd name="T62" fmla="*/ 0 w 1740"/>
                <a:gd name="T63" fmla="*/ 0 h 446"/>
                <a:gd name="T64" fmla="*/ 0 w 1740"/>
                <a:gd name="T65" fmla="*/ 0 h 446"/>
                <a:gd name="T66" fmla="*/ 0 w 1740"/>
                <a:gd name="T67" fmla="*/ 0 h 446"/>
                <a:gd name="T68" fmla="*/ 0 w 1740"/>
                <a:gd name="T69" fmla="*/ 0 h 446"/>
                <a:gd name="T70" fmla="*/ 0 w 1740"/>
                <a:gd name="T71" fmla="*/ 0 h 446"/>
                <a:gd name="T72" fmla="*/ 0 w 1740"/>
                <a:gd name="T73" fmla="*/ 0 h 446"/>
                <a:gd name="T74" fmla="*/ 0 w 1740"/>
                <a:gd name="T75" fmla="*/ 0 h 446"/>
                <a:gd name="T76" fmla="*/ 0 w 1740"/>
                <a:gd name="T77" fmla="*/ 0 h 446"/>
                <a:gd name="T78" fmla="*/ 0 w 1740"/>
                <a:gd name="T79" fmla="*/ 0 h 446"/>
                <a:gd name="T80" fmla="*/ 0 w 1740"/>
                <a:gd name="T81" fmla="*/ 0 h 446"/>
                <a:gd name="T82" fmla="*/ 0 w 1740"/>
                <a:gd name="T83" fmla="*/ 0 h 446"/>
                <a:gd name="T84" fmla="*/ 0 w 1740"/>
                <a:gd name="T85" fmla="*/ 0 h 446"/>
                <a:gd name="T86" fmla="*/ 0 w 1740"/>
                <a:gd name="T87" fmla="*/ 0 h 446"/>
                <a:gd name="T88" fmla="*/ 0 w 1740"/>
                <a:gd name="T89" fmla="*/ 0 h 446"/>
                <a:gd name="T90" fmla="*/ 0 w 1740"/>
                <a:gd name="T91" fmla="*/ 0 h 446"/>
                <a:gd name="T92" fmla="*/ 0 w 1740"/>
                <a:gd name="T93" fmla="*/ 0 h 446"/>
                <a:gd name="T94" fmla="*/ 0 w 1740"/>
                <a:gd name="T95" fmla="*/ 0 h 446"/>
                <a:gd name="T96" fmla="*/ 0 w 1740"/>
                <a:gd name="T97" fmla="*/ 0 h 446"/>
                <a:gd name="T98" fmla="*/ 0 w 1740"/>
                <a:gd name="T99" fmla="*/ 0 h 446"/>
                <a:gd name="T100" fmla="*/ 0 w 1740"/>
                <a:gd name="T101" fmla="*/ 0 h 446"/>
                <a:gd name="T102" fmla="*/ 0 w 1740"/>
                <a:gd name="T103" fmla="*/ 0 h 446"/>
                <a:gd name="T104" fmla="*/ 0 w 1740"/>
                <a:gd name="T105" fmla="*/ 0 h 446"/>
                <a:gd name="T106" fmla="*/ 0 w 1740"/>
                <a:gd name="T107" fmla="*/ 0 h 446"/>
                <a:gd name="T108" fmla="*/ 0 w 1740"/>
                <a:gd name="T109" fmla="*/ 0 h 446"/>
                <a:gd name="T110" fmla="*/ 0 w 1740"/>
                <a:gd name="T111" fmla="*/ 0 h 446"/>
                <a:gd name="T112" fmla="*/ 0 w 1740"/>
                <a:gd name="T113" fmla="*/ 0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03" name="Freeform 33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0 w 836"/>
                <a:gd name="T1" fmla="*/ 0 h 218"/>
                <a:gd name="T2" fmla="*/ 0 w 836"/>
                <a:gd name="T3" fmla="*/ 0 h 218"/>
                <a:gd name="T4" fmla="*/ 0 w 836"/>
                <a:gd name="T5" fmla="*/ 0 h 218"/>
                <a:gd name="T6" fmla="*/ 0 w 836"/>
                <a:gd name="T7" fmla="*/ 0 h 218"/>
                <a:gd name="T8" fmla="*/ 0 w 836"/>
                <a:gd name="T9" fmla="*/ 0 h 218"/>
                <a:gd name="T10" fmla="*/ 0 w 836"/>
                <a:gd name="T11" fmla="*/ 0 h 218"/>
                <a:gd name="T12" fmla="*/ 0 w 836"/>
                <a:gd name="T13" fmla="*/ 0 h 218"/>
                <a:gd name="T14" fmla="*/ 0 w 836"/>
                <a:gd name="T15" fmla="*/ 0 h 218"/>
                <a:gd name="T16" fmla="*/ 0 w 836"/>
                <a:gd name="T17" fmla="*/ 0 h 218"/>
                <a:gd name="T18" fmla="*/ 0 w 836"/>
                <a:gd name="T19" fmla="*/ 0 h 218"/>
                <a:gd name="T20" fmla="*/ 0 w 836"/>
                <a:gd name="T21" fmla="*/ 0 h 218"/>
                <a:gd name="T22" fmla="*/ 0 w 836"/>
                <a:gd name="T23" fmla="*/ 0 h 218"/>
                <a:gd name="T24" fmla="*/ 0 w 836"/>
                <a:gd name="T25" fmla="*/ 0 h 218"/>
                <a:gd name="T26" fmla="*/ 0 w 836"/>
                <a:gd name="T27" fmla="*/ 0 h 218"/>
                <a:gd name="T28" fmla="*/ 0 w 836"/>
                <a:gd name="T29" fmla="*/ 0 h 218"/>
                <a:gd name="T30" fmla="*/ 0 w 836"/>
                <a:gd name="T31" fmla="*/ 0 h 218"/>
                <a:gd name="T32" fmla="*/ 0 w 836"/>
                <a:gd name="T33" fmla="*/ 0 h 218"/>
                <a:gd name="T34" fmla="*/ 0 w 836"/>
                <a:gd name="T35" fmla="*/ 0 h 218"/>
                <a:gd name="T36" fmla="*/ 0 w 836"/>
                <a:gd name="T37" fmla="*/ 0 h 218"/>
                <a:gd name="T38" fmla="*/ 0 w 836"/>
                <a:gd name="T39" fmla="*/ 0 h 218"/>
                <a:gd name="T40" fmla="*/ 0 w 836"/>
                <a:gd name="T41" fmla="*/ 0 h 218"/>
                <a:gd name="T42" fmla="*/ 0 w 836"/>
                <a:gd name="T43" fmla="*/ 0 h 218"/>
                <a:gd name="T44" fmla="*/ 0 w 836"/>
                <a:gd name="T45" fmla="*/ 0 h 218"/>
                <a:gd name="T46" fmla="*/ 0 w 836"/>
                <a:gd name="T47" fmla="*/ 0 h 218"/>
                <a:gd name="T48" fmla="*/ 0 w 836"/>
                <a:gd name="T49" fmla="*/ 0 h 218"/>
                <a:gd name="T50" fmla="*/ 0 w 836"/>
                <a:gd name="T51" fmla="*/ 0 h 218"/>
                <a:gd name="T52" fmla="*/ 0 w 836"/>
                <a:gd name="T53" fmla="*/ 0 h 218"/>
                <a:gd name="T54" fmla="*/ 0 w 836"/>
                <a:gd name="T55" fmla="*/ 0 h 218"/>
                <a:gd name="T56" fmla="*/ 0 w 836"/>
                <a:gd name="T57" fmla="*/ 0 h 218"/>
                <a:gd name="T58" fmla="*/ 0 w 836"/>
                <a:gd name="T59" fmla="*/ 0 h 218"/>
                <a:gd name="T60" fmla="*/ 0 w 836"/>
                <a:gd name="T61" fmla="*/ 0 h 218"/>
                <a:gd name="T62" fmla="*/ 0 w 836"/>
                <a:gd name="T63" fmla="*/ 0 h 218"/>
                <a:gd name="T64" fmla="*/ 0 w 836"/>
                <a:gd name="T65" fmla="*/ 0 h 218"/>
                <a:gd name="T66" fmla="*/ 0 w 836"/>
                <a:gd name="T67" fmla="*/ 0 h 218"/>
                <a:gd name="T68" fmla="*/ 0 w 836"/>
                <a:gd name="T69" fmla="*/ 0 h 218"/>
                <a:gd name="T70" fmla="*/ 0 w 836"/>
                <a:gd name="T71" fmla="*/ 0 h 218"/>
                <a:gd name="T72" fmla="*/ 0 w 836"/>
                <a:gd name="T73" fmla="*/ 0 h 218"/>
                <a:gd name="T74" fmla="*/ 0 w 836"/>
                <a:gd name="T75" fmla="*/ 0 h 218"/>
                <a:gd name="T76" fmla="*/ 0 w 836"/>
                <a:gd name="T77" fmla="*/ 0 h 218"/>
                <a:gd name="T78" fmla="*/ 0 w 836"/>
                <a:gd name="T79" fmla="*/ 0 h 218"/>
                <a:gd name="T80" fmla="*/ 0 w 836"/>
                <a:gd name="T81" fmla="*/ 0 h 218"/>
                <a:gd name="T82" fmla="*/ 0 w 836"/>
                <a:gd name="T83" fmla="*/ 0 h 218"/>
                <a:gd name="T84" fmla="*/ 0 w 836"/>
                <a:gd name="T85" fmla="*/ 0 h 218"/>
                <a:gd name="T86" fmla="*/ 0 w 836"/>
                <a:gd name="T87" fmla="*/ 0 h 218"/>
                <a:gd name="T88" fmla="*/ 0 w 836"/>
                <a:gd name="T89" fmla="*/ 0 h 218"/>
                <a:gd name="T90" fmla="*/ 0 w 836"/>
                <a:gd name="T91" fmla="*/ 0 h 218"/>
                <a:gd name="T92" fmla="*/ 0 w 836"/>
                <a:gd name="T93" fmla="*/ 0 h 218"/>
                <a:gd name="T94" fmla="*/ 0 w 836"/>
                <a:gd name="T95" fmla="*/ 0 h 218"/>
                <a:gd name="T96" fmla="*/ 0 w 836"/>
                <a:gd name="T97" fmla="*/ 0 h 218"/>
                <a:gd name="T98" fmla="*/ 0 w 836"/>
                <a:gd name="T99" fmla="*/ 0 h 218"/>
                <a:gd name="T100" fmla="*/ 0 w 836"/>
                <a:gd name="T101" fmla="*/ 0 h 218"/>
                <a:gd name="T102" fmla="*/ 0 w 836"/>
                <a:gd name="T103" fmla="*/ 0 h 218"/>
                <a:gd name="T104" fmla="*/ 0 w 836"/>
                <a:gd name="T105" fmla="*/ 0 h 218"/>
                <a:gd name="T106" fmla="*/ 0 w 836"/>
                <a:gd name="T107" fmla="*/ 0 h 218"/>
                <a:gd name="T108" fmla="*/ 0 w 836"/>
                <a:gd name="T109" fmla="*/ 0 h 218"/>
                <a:gd name="T110" fmla="*/ 0 w 836"/>
                <a:gd name="T111" fmla="*/ 0 h 218"/>
                <a:gd name="T112" fmla="*/ 0 w 836"/>
                <a:gd name="T113" fmla="*/ 0 h 218"/>
                <a:gd name="T114" fmla="*/ 0 w 836"/>
                <a:gd name="T115" fmla="*/ 0 h 218"/>
                <a:gd name="T116" fmla="*/ 0 w 836"/>
                <a:gd name="T117" fmla="*/ 0 h 218"/>
                <a:gd name="T118" fmla="*/ 0 w 836"/>
                <a:gd name="T119" fmla="*/ 0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04" name="Freeform 34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0 w 689"/>
                <a:gd name="T1" fmla="*/ 0 h 225"/>
                <a:gd name="T2" fmla="*/ 0 w 689"/>
                <a:gd name="T3" fmla="*/ 0 h 225"/>
                <a:gd name="T4" fmla="*/ 0 w 689"/>
                <a:gd name="T5" fmla="*/ 0 h 225"/>
                <a:gd name="T6" fmla="*/ 0 w 689"/>
                <a:gd name="T7" fmla="*/ 0 h 225"/>
                <a:gd name="T8" fmla="*/ 0 w 689"/>
                <a:gd name="T9" fmla="*/ 0 h 225"/>
                <a:gd name="T10" fmla="*/ 0 w 689"/>
                <a:gd name="T11" fmla="*/ 0 h 225"/>
                <a:gd name="T12" fmla="*/ 0 w 689"/>
                <a:gd name="T13" fmla="*/ 0 h 225"/>
                <a:gd name="T14" fmla="*/ 0 w 689"/>
                <a:gd name="T15" fmla="*/ 0 h 225"/>
                <a:gd name="T16" fmla="*/ 0 w 689"/>
                <a:gd name="T17" fmla="*/ 0 h 225"/>
                <a:gd name="T18" fmla="*/ 0 w 689"/>
                <a:gd name="T19" fmla="*/ 0 h 225"/>
                <a:gd name="T20" fmla="*/ 0 w 689"/>
                <a:gd name="T21" fmla="*/ 0 h 225"/>
                <a:gd name="T22" fmla="*/ 0 w 689"/>
                <a:gd name="T23" fmla="*/ 0 h 225"/>
                <a:gd name="T24" fmla="*/ 0 w 689"/>
                <a:gd name="T25" fmla="*/ 0 h 225"/>
                <a:gd name="T26" fmla="*/ 0 w 689"/>
                <a:gd name="T27" fmla="*/ 0 h 225"/>
                <a:gd name="T28" fmla="*/ 0 w 689"/>
                <a:gd name="T29" fmla="*/ 0 h 225"/>
                <a:gd name="T30" fmla="*/ 0 w 689"/>
                <a:gd name="T31" fmla="*/ 0 h 225"/>
                <a:gd name="T32" fmla="*/ 0 w 689"/>
                <a:gd name="T33" fmla="*/ 0 h 225"/>
                <a:gd name="T34" fmla="*/ 0 w 689"/>
                <a:gd name="T35" fmla="*/ 0 h 225"/>
                <a:gd name="T36" fmla="*/ 0 w 689"/>
                <a:gd name="T37" fmla="*/ 0 h 225"/>
                <a:gd name="T38" fmla="*/ 0 w 689"/>
                <a:gd name="T39" fmla="*/ 0 h 225"/>
                <a:gd name="T40" fmla="*/ 0 w 689"/>
                <a:gd name="T41" fmla="*/ 0 h 225"/>
                <a:gd name="T42" fmla="*/ 0 w 689"/>
                <a:gd name="T43" fmla="*/ 0 h 225"/>
                <a:gd name="T44" fmla="*/ 0 w 689"/>
                <a:gd name="T45" fmla="*/ 0 h 225"/>
                <a:gd name="T46" fmla="*/ 0 w 689"/>
                <a:gd name="T47" fmla="*/ 0 h 225"/>
                <a:gd name="T48" fmla="*/ 0 w 689"/>
                <a:gd name="T49" fmla="*/ 0 h 225"/>
                <a:gd name="T50" fmla="*/ 0 w 689"/>
                <a:gd name="T51" fmla="*/ 0 h 225"/>
                <a:gd name="T52" fmla="*/ 0 w 689"/>
                <a:gd name="T53" fmla="*/ 0 h 225"/>
                <a:gd name="T54" fmla="*/ 0 w 689"/>
                <a:gd name="T55" fmla="*/ 0 h 225"/>
                <a:gd name="T56" fmla="*/ 0 w 689"/>
                <a:gd name="T57" fmla="*/ 0 h 225"/>
                <a:gd name="T58" fmla="*/ 0 w 689"/>
                <a:gd name="T59" fmla="*/ 0 h 225"/>
                <a:gd name="T60" fmla="*/ 0 w 689"/>
                <a:gd name="T61" fmla="*/ 0 h 225"/>
                <a:gd name="T62" fmla="*/ 0 w 689"/>
                <a:gd name="T63" fmla="*/ 0 h 225"/>
                <a:gd name="T64" fmla="*/ 0 w 689"/>
                <a:gd name="T65" fmla="*/ 0 h 225"/>
                <a:gd name="T66" fmla="*/ 0 w 689"/>
                <a:gd name="T67" fmla="*/ 0 h 225"/>
                <a:gd name="T68" fmla="*/ 0 w 689"/>
                <a:gd name="T69" fmla="*/ 0 h 225"/>
                <a:gd name="T70" fmla="*/ 0 w 689"/>
                <a:gd name="T71" fmla="*/ 0 h 225"/>
                <a:gd name="T72" fmla="*/ 0 w 689"/>
                <a:gd name="T73" fmla="*/ 0 h 225"/>
                <a:gd name="T74" fmla="*/ 0 w 689"/>
                <a:gd name="T75" fmla="*/ 0 h 225"/>
                <a:gd name="T76" fmla="*/ 0 w 689"/>
                <a:gd name="T77" fmla="*/ 0 h 225"/>
                <a:gd name="T78" fmla="*/ 0 w 689"/>
                <a:gd name="T79" fmla="*/ 0 h 225"/>
                <a:gd name="T80" fmla="*/ 0 w 689"/>
                <a:gd name="T81" fmla="*/ 0 h 225"/>
                <a:gd name="T82" fmla="*/ 0 w 689"/>
                <a:gd name="T83" fmla="*/ 0 h 225"/>
                <a:gd name="T84" fmla="*/ 0 w 689"/>
                <a:gd name="T85" fmla="*/ 0 h 225"/>
                <a:gd name="T86" fmla="*/ 0 w 689"/>
                <a:gd name="T87" fmla="*/ 0 h 225"/>
                <a:gd name="T88" fmla="*/ 0 w 689"/>
                <a:gd name="T89" fmla="*/ 0 h 225"/>
                <a:gd name="T90" fmla="*/ 0 w 689"/>
                <a:gd name="T91" fmla="*/ 0 h 225"/>
                <a:gd name="T92" fmla="*/ 0 w 689"/>
                <a:gd name="T93" fmla="*/ 0 h 225"/>
                <a:gd name="T94" fmla="*/ 0 w 689"/>
                <a:gd name="T95" fmla="*/ 0 h 225"/>
                <a:gd name="T96" fmla="*/ 0 w 689"/>
                <a:gd name="T97" fmla="*/ 0 h 225"/>
                <a:gd name="T98" fmla="*/ 0 w 689"/>
                <a:gd name="T99" fmla="*/ 0 h 225"/>
                <a:gd name="T100" fmla="*/ 0 w 689"/>
                <a:gd name="T101" fmla="*/ 0 h 225"/>
                <a:gd name="T102" fmla="*/ 0 w 689"/>
                <a:gd name="T103" fmla="*/ 0 h 225"/>
                <a:gd name="T104" fmla="*/ 0 w 689"/>
                <a:gd name="T105" fmla="*/ 0 h 225"/>
                <a:gd name="T106" fmla="*/ 0 w 689"/>
                <a:gd name="T107" fmla="*/ 0 h 225"/>
                <a:gd name="T108" fmla="*/ 0 w 689"/>
                <a:gd name="T109" fmla="*/ 0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05" name="Freeform 35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0 w 1327"/>
                <a:gd name="T1" fmla="*/ 0 h 432"/>
                <a:gd name="T2" fmla="*/ 0 w 1327"/>
                <a:gd name="T3" fmla="*/ 0 h 432"/>
                <a:gd name="T4" fmla="*/ 0 w 1327"/>
                <a:gd name="T5" fmla="*/ 0 h 432"/>
                <a:gd name="T6" fmla="*/ 0 w 1327"/>
                <a:gd name="T7" fmla="*/ 0 h 432"/>
                <a:gd name="T8" fmla="*/ 0 w 1327"/>
                <a:gd name="T9" fmla="*/ 0 h 432"/>
                <a:gd name="T10" fmla="*/ 0 w 1327"/>
                <a:gd name="T11" fmla="*/ 0 h 432"/>
                <a:gd name="T12" fmla="*/ 0 w 1327"/>
                <a:gd name="T13" fmla="*/ 0 h 432"/>
                <a:gd name="T14" fmla="*/ 0 w 1327"/>
                <a:gd name="T15" fmla="*/ 0 h 432"/>
                <a:gd name="T16" fmla="*/ 0 w 1327"/>
                <a:gd name="T17" fmla="*/ 0 h 432"/>
                <a:gd name="T18" fmla="*/ 0 w 1327"/>
                <a:gd name="T19" fmla="*/ 0 h 432"/>
                <a:gd name="T20" fmla="*/ 0 w 1327"/>
                <a:gd name="T21" fmla="*/ 0 h 432"/>
                <a:gd name="T22" fmla="*/ 0 w 1327"/>
                <a:gd name="T23" fmla="*/ 0 h 432"/>
                <a:gd name="T24" fmla="*/ 0 w 1327"/>
                <a:gd name="T25" fmla="*/ 0 h 432"/>
                <a:gd name="T26" fmla="*/ 0 w 1327"/>
                <a:gd name="T27" fmla="*/ 0 h 432"/>
                <a:gd name="T28" fmla="*/ 0 w 1327"/>
                <a:gd name="T29" fmla="*/ 0 h 432"/>
                <a:gd name="T30" fmla="*/ 0 w 1327"/>
                <a:gd name="T31" fmla="*/ 0 h 432"/>
                <a:gd name="T32" fmla="*/ 0 w 1327"/>
                <a:gd name="T33" fmla="*/ 0 h 432"/>
                <a:gd name="T34" fmla="*/ 0 w 1327"/>
                <a:gd name="T35" fmla="*/ 0 h 432"/>
                <a:gd name="T36" fmla="*/ 0 w 1327"/>
                <a:gd name="T37" fmla="*/ 0 h 432"/>
                <a:gd name="T38" fmla="*/ 0 w 1327"/>
                <a:gd name="T39" fmla="*/ 0 h 432"/>
                <a:gd name="T40" fmla="*/ 0 w 1327"/>
                <a:gd name="T41" fmla="*/ 0 h 432"/>
                <a:gd name="T42" fmla="*/ 0 w 1327"/>
                <a:gd name="T43" fmla="*/ 0 h 432"/>
                <a:gd name="T44" fmla="*/ 0 w 1327"/>
                <a:gd name="T45" fmla="*/ 0 h 432"/>
                <a:gd name="T46" fmla="*/ 0 w 1327"/>
                <a:gd name="T47" fmla="*/ 0 h 432"/>
                <a:gd name="T48" fmla="*/ 0 w 1327"/>
                <a:gd name="T49" fmla="*/ 0 h 432"/>
                <a:gd name="T50" fmla="*/ 0 w 1327"/>
                <a:gd name="T51" fmla="*/ 0 h 432"/>
                <a:gd name="T52" fmla="*/ 0 w 1327"/>
                <a:gd name="T53" fmla="*/ 0 h 432"/>
                <a:gd name="T54" fmla="*/ 0 w 1327"/>
                <a:gd name="T55" fmla="*/ 0 h 432"/>
                <a:gd name="T56" fmla="*/ 0 w 1327"/>
                <a:gd name="T57" fmla="*/ 0 h 432"/>
                <a:gd name="T58" fmla="*/ 0 w 1327"/>
                <a:gd name="T59" fmla="*/ 0 h 432"/>
                <a:gd name="T60" fmla="*/ 0 w 1327"/>
                <a:gd name="T61" fmla="*/ 0 h 432"/>
                <a:gd name="T62" fmla="*/ 0 w 1327"/>
                <a:gd name="T63" fmla="*/ 0 h 432"/>
                <a:gd name="T64" fmla="*/ 0 w 1327"/>
                <a:gd name="T65" fmla="*/ 0 h 432"/>
                <a:gd name="T66" fmla="*/ 0 w 1327"/>
                <a:gd name="T67" fmla="*/ 0 h 432"/>
                <a:gd name="T68" fmla="*/ 0 w 1327"/>
                <a:gd name="T69" fmla="*/ 0 h 432"/>
                <a:gd name="T70" fmla="*/ 0 w 1327"/>
                <a:gd name="T71" fmla="*/ 0 h 432"/>
                <a:gd name="T72" fmla="*/ 0 w 1327"/>
                <a:gd name="T73" fmla="*/ 0 h 432"/>
                <a:gd name="T74" fmla="*/ 0 w 1327"/>
                <a:gd name="T75" fmla="*/ 0 h 432"/>
                <a:gd name="T76" fmla="*/ 0 w 1327"/>
                <a:gd name="T77" fmla="*/ 0 h 432"/>
                <a:gd name="T78" fmla="*/ 0 w 1327"/>
                <a:gd name="T79" fmla="*/ 0 h 432"/>
                <a:gd name="T80" fmla="*/ 0 w 1327"/>
                <a:gd name="T81" fmla="*/ 0 h 432"/>
                <a:gd name="T82" fmla="*/ 0 w 1327"/>
                <a:gd name="T83" fmla="*/ 0 h 432"/>
                <a:gd name="T84" fmla="*/ 0 w 1327"/>
                <a:gd name="T85" fmla="*/ 0 h 432"/>
                <a:gd name="T86" fmla="*/ 0 w 1327"/>
                <a:gd name="T87" fmla="*/ 0 h 432"/>
                <a:gd name="T88" fmla="*/ 0 w 1327"/>
                <a:gd name="T89" fmla="*/ 0 h 432"/>
                <a:gd name="T90" fmla="*/ 0 w 1327"/>
                <a:gd name="T91" fmla="*/ 0 h 432"/>
                <a:gd name="T92" fmla="*/ 0 w 1327"/>
                <a:gd name="T93" fmla="*/ 0 h 432"/>
                <a:gd name="T94" fmla="*/ 0 w 1327"/>
                <a:gd name="T95" fmla="*/ 0 h 432"/>
                <a:gd name="T96" fmla="*/ 0 w 1327"/>
                <a:gd name="T97" fmla="*/ 0 h 432"/>
                <a:gd name="T98" fmla="*/ 0 w 1327"/>
                <a:gd name="T99" fmla="*/ 0 h 432"/>
                <a:gd name="T100" fmla="*/ 0 w 1327"/>
                <a:gd name="T101" fmla="*/ 0 h 432"/>
                <a:gd name="T102" fmla="*/ 0 w 1327"/>
                <a:gd name="T103" fmla="*/ 0 h 432"/>
                <a:gd name="T104" fmla="*/ 0 w 1327"/>
                <a:gd name="T105" fmla="*/ 0 h 432"/>
                <a:gd name="T106" fmla="*/ 0 w 1327"/>
                <a:gd name="T107" fmla="*/ 0 h 432"/>
                <a:gd name="T108" fmla="*/ 0 w 1327"/>
                <a:gd name="T109" fmla="*/ 0 h 432"/>
                <a:gd name="T110" fmla="*/ 0 w 1327"/>
                <a:gd name="T111" fmla="*/ 0 h 432"/>
                <a:gd name="T112" fmla="*/ 0 w 1327"/>
                <a:gd name="T113" fmla="*/ 0 h 432"/>
                <a:gd name="T114" fmla="*/ 0 w 1327"/>
                <a:gd name="T115" fmla="*/ 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06" name="Freeform 36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0 w 241"/>
                <a:gd name="T1" fmla="*/ 0 h 89"/>
                <a:gd name="T2" fmla="*/ 0 w 241"/>
                <a:gd name="T3" fmla="*/ 0 h 89"/>
                <a:gd name="T4" fmla="*/ 0 w 241"/>
                <a:gd name="T5" fmla="*/ 0 h 89"/>
                <a:gd name="T6" fmla="*/ 0 w 241"/>
                <a:gd name="T7" fmla="*/ 0 h 89"/>
                <a:gd name="T8" fmla="*/ 0 w 241"/>
                <a:gd name="T9" fmla="*/ 0 h 89"/>
                <a:gd name="T10" fmla="*/ 0 w 241"/>
                <a:gd name="T11" fmla="*/ 0 h 89"/>
                <a:gd name="T12" fmla="*/ 0 w 241"/>
                <a:gd name="T13" fmla="*/ 0 h 89"/>
                <a:gd name="T14" fmla="*/ 0 w 241"/>
                <a:gd name="T15" fmla="*/ 0 h 89"/>
                <a:gd name="T16" fmla="*/ 0 w 241"/>
                <a:gd name="T17" fmla="*/ 0 h 89"/>
                <a:gd name="T18" fmla="*/ 0 w 241"/>
                <a:gd name="T19" fmla="*/ 0 h 89"/>
                <a:gd name="T20" fmla="*/ 0 w 241"/>
                <a:gd name="T21" fmla="*/ 0 h 89"/>
                <a:gd name="T22" fmla="*/ 0 w 241"/>
                <a:gd name="T23" fmla="*/ 0 h 89"/>
                <a:gd name="T24" fmla="*/ 0 w 241"/>
                <a:gd name="T25" fmla="*/ 0 h 89"/>
                <a:gd name="T26" fmla="*/ 0 w 241"/>
                <a:gd name="T27" fmla="*/ 0 h 89"/>
                <a:gd name="T28" fmla="*/ 0 w 241"/>
                <a:gd name="T29" fmla="*/ 0 h 89"/>
                <a:gd name="T30" fmla="*/ 0 w 241"/>
                <a:gd name="T31" fmla="*/ 0 h 89"/>
                <a:gd name="T32" fmla="*/ 0 w 241"/>
                <a:gd name="T33" fmla="*/ 0 h 89"/>
                <a:gd name="T34" fmla="*/ 0 w 241"/>
                <a:gd name="T35" fmla="*/ 0 h 89"/>
                <a:gd name="T36" fmla="*/ 0 w 241"/>
                <a:gd name="T37" fmla="*/ 0 h 89"/>
                <a:gd name="T38" fmla="*/ 0 w 241"/>
                <a:gd name="T39" fmla="*/ 0 h 89"/>
                <a:gd name="T40" fmla="*/ 0 w 241"/>
                <a:gd name="T41" fmla="*/ 0 h 89"/>
                <a:gd name="T42" fmla="*/ 0 w 241"/>
                <a:gd name="T43" fmla="*/ 0 h 89"/>
                <a:gd name="T44" fmla="*/ 0 w 241"/>
                <a:gd name="T45" fmla="*/ 0 h 89"/>
                <a:gd name="T46" fmla="*/ 0 w 241"/>
                <a:gd name="T47" fmla="*/ 0 h 89"/>
                <a:gd name="T48" fmla="*/ 0 w 241"/>
                <a:gd name="T49" fmla="*/ 0 h 89"/>
                <a:gd name="T50" fmla="*/ 0 w 241"/>
                <a:gd name="T51" fmla="*/ 0 h 89"/>
                <a:gd name="T52" fmla="*/ 0 w 241"/>
                <a:gd name="T53" fmla="*/ 0 h 89"/>
                <a:gd name="T54" fmla="*/ 0 w 241"/>
                <a:gd name="T55" fmla="*/ 0 h 89"/>
                <a:gd name="T56" fmla="*/ 0 w 241"/>
                <a:gd name="T57" fmla="*/ 0 h 89"/>
                <a:gd name="T58" fmla="*/ 0 w 241"/>
                <a:gd name="T59" fmla="*/ 0 h 89"/>
                <a:gd name="T60" fmla="*/ 0 w 241"/>
                <a:gd name="T61" fmla="*/ 0 h 89"/>
                <a:gd name="T62" fmla="*/ 0 w 241"/>
                <a:gd name="T63" fmla="*/ 0 h 89"/>
                <a:gd name="T64" fmla="*/ 0 w 241"/>
                <a:gd name="T65" fmla="*/ 0 h 89"/>
                <a:gd name="T66" fmla="*/ 0 w 241"/>
                <a:gd name="T67" fmla="*/ 0 h 89"/>
                <a:gd name="T68" fmla="*/ 0 w 241"/>
                <a:gd name="T69" fmla="*/ 0 h 89"/>
                <a:gd name="T70" fmla="*/ 0 w 241"/>
                <a:gd name="T71" fmla="*/ 0 h 89"/>
                <a:gd name="T72" fmla="*/ 0 w 241"/>
                <a:gd name="T73" fmla="*/ 0 h 89"/>
                <a:gd name="T74" fmla="*/ 0 w 241"/>
                <a:gd name="T75" fmla="*/ 0 h 89"/>
                <a:gd name="T76" fmla="*/ 0 w 241"/>
                <a:gd name="T77" fmla="*/ 0 h 89"/>
                <a:gd name="T78" fmla="*/ 0 w 241"/>
                <a:gd name="T79" fmla="*/ 0 h 89"/>
                <a:gd name="T80" fmla="*/ 0 w 241"/>
                <a:gd name="T81" fmla="*/ 0 h 89"/>
                <a:gd name="T82" fmla="*/ 0 w 241"/>
                <a:gd name="T83" fmla="*/ 0 h 89"/>
                <a:gd name="T84" fmla="*/ 0 w 241"/>
                <a:gd name="T85" fmla="*/ 0 h 89"/>
                <a:gd name="T86" fmla="*/ 0 w 241"/>
                <a:gd name="T87" fmla="*/ 0 h 89"/>
                <a:gd name="T88" fmla="*/ 0 w 241"/>
                <a:gd name="T89" fmla="*/ 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07" name="Freeform 37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0 w 678"/>
                <a:gd name="T1" fmla="*/ 0 h 295"/>
                <a:gd name="T2" fmla="*/ 0 w 678"/>
                <a:gd name="T3" fmla="*/ 0 h 295"/>
                <a:gd name="T4" fmla="*/ 0 w 678"/>
                <a:gd name="T5" fmla="*/ 0 h 295"/>
                <a:gd name="T6" fmla="*/ 0 w 678"/>
                <a:gd name="T7" fmla="*/ 0 h 295"/>
                <a:gd name="T8" fmla="*/ 0 w 678"/>
                <a:gd name="T9" fmla="*/ 0 h 295"/>
                <a:gd name="T10" fmla="*/ 0 w 678"/>
                <a:gd name="T11" fmla="*/ 0 h 295"/>
                <a:gd name="T12" fmla="*/ 0 w 678"/>
                <a:gd name="T13" fmla="*/ 0 h 295"/>
                <a:gd name="T14" fmla="*/ 0 w 678"/>
                <a:gd name="T15" fmla="*/ 0 h 295"/>
                <a:gd name="T16" fmla="*/ 0 w 678"/>
                <a:gd name="T17" fmla="*/ 0 h 295"/>
                <a:gd name="T18" fmla="*/ 0 w 678"/>
                <a:gd name="T19" fmla="*/ 0 h 295"/>
                <a:gd name="T20" fmla="*/ 0 w 678"/>
                <a:gd name="T21" fmla="*/ 0 h 295"/>
                <a:gd name="T22" fmla="*/ 0 w 678"/>
                <a:gd name="T23" fmla="*/ 0 h 295"/>
                <a:gd name="T24" fmla="*/ 0 w 678"/>
                <a:gd name="T25" fmla="*/ 0 h 295"/>
                <a:gd name="T26" fmla="*/ 0 w 678"/>
                <a:gd name="T27" fmla="*/ 0 h 295"/>
                <a:gd name="T28" fmla="*/ 0 w 678"/>
                <a:gd name="T29" fmla="*/ 0 h 295"/>
                <a:gd name="T30" fmla="*/ 0 w 678"/>
                <a:gd name="T31" fmla="*/ 0 h 295"/>
                <a:gd name="T32" fmla="*/ 0 w 678"/>
                <a:gd name="T33" fmla="*/ 0 h 295"/>
                <a:gd name="T34" fmla="*/ 0 w 678"/>
                <a:gd name="T35" fmla="*/ 0 h 295"/>
                <a:gd name="T36" fmla="*/ 0 w 678"/>
                <a:gd name="T37" fmla="*/ 0 h 295"/>
                <a:gd name="T38" fmla="*/ 0 w 678"/>
                <a:gd name="T39" fmla="*/ 0 h 295"/>
                <a:gd name="T40" fmla="*/ 0 w 678"/>
                <a:gd name="T41" fmla="*/ 0 h 295"/>
                <a:gd name="T42" fmla="*/ 0 w 678"/>
                <a:gd name="T43" fmla="*/ 0 h 295"/>
                <a:gd name="T44" fmla="*/ 0 w 678"/>
                <a:gd name="T45" fmla="*/ 0 h 295"/>
                <a:gd name="T46" fmla="*/ 0 w 678"/>
                <a:gd name="T47" fmla="*/ 0 h 295"/>
                <a:gd name="T48" fmla="*/ 0 w 678"/>
                <a:gd name="T49" fmla="*/ 0 h 295"/>
                <a:gd name="T50" fmla="*/ 0 w 678"/>
                <a:gd name="T51" fmla="*/ 0 h 295"/>
                <a:gd name="T52" fmla="*/ 0 w 678"/>
                <a:gd name="T53" fmla="*/ 0 h 295"/>
                <a:gd name="T54" fmla="*/ 0 w 678"/>
                <a:gd name="T55" fmla="*/ 0 h 295"/>
                <a:gd name="T56" fmla="*/ 0 w 678"/>
                <a:gd name="T57" fmla="*/ 0 h 295"/>
                <a:gd name="T58" fmla="*/ 0 w 678"/>
                <a:gd name="T59" fmla="*/ 0 h 295"/>
                <a:gd name="T60" fmla="*/ 0 w 678"/>
                <a:gd name="T61" fmla="*/ 0 h 295"/>
                <a:gd name="T62" fmla="*/ 0 w 678"/>
                <a:gd name="T63" fmla="*/ 0 h 295"/>
                <a:gd name="T64" fmla="*/ 0 w 678"/>
                <a:gd name="T65" fmla="*/ 0 h 295"/>
                <a:gd name="T66" fmla="*/ 0 w 678"/>
                <a:gd name="T67" fmla="*/ 0 h 295"/>
                <a:gd name="T68" fmla="*/ 0 w 678"/>
                <a:gd name="T69" fmla="*/ 0 h 295"/>
                <a:gd name="T70" fmla="*/ 0 w 678"/>
                <a:gd name="T71" fmla="*/ 0 h 295"/>
                <a:gd name="T72" fmla="*/ 0 w 678"/>
                <a:gd name="T73" fmla="*/ 0 h 295"/>
                <a:gd name="T74" fmla="*/ 0 w 678"/>
                <a:gd name="T75" fmla="*/ 0 h 295"/>
                <a:gd name="T76" fmla="*/ 0 w 678"/>
                <a:gd name="T77" fmla="*/ 0 h 295"/>
                <a:gd name="T78" fmla="*/ 0 w 678"/>
                <a:gd name="T79" fmla="*/ 0 h 295"/>
                <a:gd name="T80" fmla="*/ 0 w 678"/>
                <a:gd name="T81" fmla="*/ 0 h 295"/>
                <a:gd name="T82" fmla="*/ 0 w 678"/>
                <a:gd name="T83" fmla="*/ 0 h 295"/>
                <a:gd name="T84" fmla="*/ 0 w 678"/>
                <a:gd name="T85" fmla="*/ 0 h 295"/>
                <a:gd name="T86" fmla="*/ 0 w 678"/>
                <a:gd name="T87" fmla="*/ 0 h 295"/>
                <a:gd name="T88" fmla="*/ 0 w 678"/>
                <a:gd name="T89" fmla="*/ 0 h 295"/>
                <a:gd name="T90" fmla="*/ 0 w 678"/>
                <a:gd name="T91" fmla="*/ 0 h 295"/>
                <a:gd name="T92" fmla="*/ 0 w 678"/>
                <a:gd name="T93" fmla="*/ 0 h 295"/>
                <a:gd name="T94" fmla="*/ 0 w 678"/>
                <a:gd name="T95" fmla="*/ 0 h 295"/>
                <a:gd name="T96" fmla="*/ 0 w 678"/>
                <a:gd name="T97" fmla="*/ 0 h 295"/>
                <a:gd name="T98" fmla="*/ 0 w 678"/>
                <a:gd name="T99" fmla="*/ 0 h 295"/>
                <a:gd name="T100" fmla="*/ 0 w 678"/>
                <a:gd name="T101" fmla="*/ 0 h 295"/>
                <a:gd name="T102" fmla="*/ 0 w 678"/>
                <a:gd name="T103" fmla="*/ 0 h 295"/>
                <a:gd name="T104" fmla="*/ 0 w 678"/>
                <a:gd name="T105" fmla="*/ 0 h 295"/>
                <a:gd name="T106" fmla="*/ 0 w 678"/>
                <a:gd name="T107" fmla="*/ 0 h 295"/>
                <a:gd name="T108" fmla="*/ 0 w 678"/>
                <a:gd name="T109" fmla="*/ 0 h 295"/>
                <a:gd name="T110" fmla="*/ 0 w 678"/>
                <a:gd name="T111" fmla="*/ 0 h 295"/>
                <a:gd name="T112" fmla="*/ 0 w 678"/>
                <a:gd name="T113" fmla="*/ 0 h 295"/>
                <a:gd name="T114" fmla="*/ 0 w 678"/>
                <a:gd name="T115" fmla="*/ 0 h 295"/>
                <a:gd name="T116" fmla="*/ 0 w 678"/>
                <a:gd name="T117" fmla="*/ 0 h 295"/>
                <a:gd name="T118" fmla="*/ 0 w 678"/>
                <a:gd name="T119" fmla="*/ 0 h 295"/>
                <a:gd name="T120" fmla="*/ 0 w 678"/>
                <a:gd name="T121" fmla="*/ 0 h 295"/>
                <a:gd name="T122" fmla="*/ 0 w 678"/>
                <a:gd name="T123" fmla="*/ 0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08" name="Freeform 38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0 w 596"/>
                <a:gd name="T1" fmla="*/ 0 h 358"/>
                <a:gd name="T2" fmla="*/ 0 w 596"/>
                <a:gd name="T3" fmla="*/ 0 h 358"/>
                <a:gd name="T4" fmla="*/ 0 w 596"/>
                <a:gd name="T5" fmla="*/ 0 h 358"/>
                <a:gd name="T6" fmla="*/ 0 w 596"/>
                <a:gd name="T7" fmla="*/ 0 h 358"/>
                <a:gd name="T8" fmla="*/ 0 w 596"/>
                <a:gd name="T9" fmla="*/ 0 h 358"/>
                <a:gd name="T10" fmla="*/ 0 w 596"/>
                <a:gd name="T11" fmla="*/ 0 h 358"/>
                <a:gd name="T12" fmla="*/ 0 w 596"/>
                <a:gd name="T13" fmla="*/ 0 h 358"/>
                <a:gd name="T14" fmla="*/ 0 w 596"/>
                <a:gd name="T15" fmla="*/ 0 h 358"/>
                <a:gd name="T16" fmla="*/ 0 w 596"/>
                <a:gd name="T17" fmla="*/ 0 h 358"/>
                <a:gd name="T18" fmla="*/ 0 w 596"/>
                <a:gd name="T19" fmla="*/ 0 h 358"/>
                <a:gd name="T20" fmla="*/ 0 w 596"/>
                <a:gd name="T21" fmla="*/ 0 h 358"/>
                <a:gd name="T22" fmla="*/ 0 w 596"/>
                <a:gd name="T23" fmla="*/ 0 h 358"/>
                <a:gd name="T24" fmla="*/ 0 w 596"/>
                <a:gd name="T25" fmla="*/ 0 h 358"/>
                <a:gd name="T26" fmla="*/ 0 w 596"/>
                <a:gd name="T27" fmla="*/ 0 h 358"/>
                <a:gd name="T28" fmla="*/ 0 w 596"/>
                <a:gd name="T29" fmla="*/ 0 h 358"/>
                <a:gd name="T30" fmla="*/ 0 w 596"/>
                <a:gd name="T31" fmla="*/ 0 h 358"/>
                <a:gd name="T32" fmla="*/ 0 w 596"/>
                <a:gd name="T33" fmla="*/ 0 h 358"/>
                <a:gd name="T34" fmla="*/ 0 w 596"/>
                <a:gd name="T35" fmla="*/ 0 h 358"/>
                <a:gd name="T36" fmla="*/ 0 w 596"/>
                <a:gd name="T37" fmla="*/ 0 h 358"/>
                <a:gd name="T38" fmla="*/ 0 w 596"/>
                <a:gd name="T39" fmla="*/ 0 h 358"/>
                <a:gd name="T40" fmla="*/ 0 w 596"/>
                <a:gd name="T41" fmla="*/ 0 h 358"/>
                <a:gd name="T42" fmla="*/ 0 w 596"/>
                <a:gd name="T43" fmla="*/ 0 h 358"/>
                <a:gd name="T44" fmla="*/ 0 w 596"/>
                <a:gd name="T45" fmla="*/ 0 h 358"/>
                <a:gd name="T46" fmla="*/ 0 w 596"/>
                <a:gd name="T47" fmla="*/ 0 h 358"/>
                <a:gd name="T48" fmla="*/ 0 w 596"/>
                <a:gd name="T49" fmla="*/ 0 h 358"/>
                <a:gd name="T50" fmla="*/ 0 w 596"/>
                <a:gd name="T51" fmla="*/ 0 h 358"/>
                <a:gd name="T52" fmla="*/ 0 w 596"/>
                <a:gd name="T53" fmla="*/ 0 h 358"/>
                <a:gd name="T54" fmla="*/ 0 w 596"/>
                <a:gd name="T55" fmla="*/ 0 h 358"/>
                <a:gd name="T56" fmla="*/ 0 w 596"/>
                <a:gd name="T57" fmla="*/ 0 h 358"/>
                <a:gd name="T58" fmla="*/ 0 w 596"/>
                <a:gd name="T59" fmla="*/ 0 h 358"/>
                <a:gd name="T60" fmla="*/ 0 w 596"/>
                <a:gd name="T61" fmla="*/ 0 h 358"/>
                <a:gd name="T62" fmla="*/ 0 w 596"/>
                <a:gd name="T63" fmla="*/ 0 h 358"/>
                <a:gd name="T64" fmla="*/ 0 w 596"/>
                <a:gd name="T65" fmla="*/ 0 h 358"/>
                <a:gd name="T66" fmla="*/ 0 w 596"/>
                <a:gd name="T67" fmla="*/ 0 h 358"/>
                <a:gd name="T68" fmla="*/ 0 w 596"/>
                <a:gd name="T69" fmla="*/ 0 h 358"/>
                <a:gd name="T70" fmla="*/ 0 w 596"/>
                <a:gd name="T71" fmla="*/ 0 h 358"/>
                <a:gd name="T72" fmla="*/ 0 w 596"/>
                <a:gd name="T73" fmla="*/ 0 h 358"/>
                <a:gd name="T74" fmla="*/ 0 w 596"/>
                <a:gd name="T75" fmla="*/ 0 h 358"/>
                <a:gd name="T76" fmla="*/ 0 w 596"/>
                <a:gd name="T77" fmla="*/ 0 h 358"/>
                <a:gd name="T78" fmla="*/ 0 w 596"/>
                <a:gd name="T79" fmla="*/ 0 h 358"/>
                <a:gd name="T80" fmla="*/ 0 w 596"/>
                <a:gd name="T81" fmla="*/ 0 h 358"/>
                <a:gd name="T82" fmla="*/ 0 w 596"/>
                <a:gd name="T83" fmla="*/ 0 h 358"/>
                <a:gd name="T84" fmla="*/ 0 w 596"/>
                <a:gd name="T85" fmla="*/ 0 h 358"/>
                <a:gd name="T86" fmla="*/ 0 w 596"/>
                <a:gd name="T87" fmla="*/ 0 h 358"/>
                <a:gd name="T88" fmla="*/ 0 w 596"/>
                <a:gd name="T89" fmla="*/ 0 h 358"/>
                <a:gd name="T90" fmla="*/ 0 w 596"/>
                <a:gd name="T91" fmla="*/ 0 h 358"/>
                <a:gd name="T92" fmla="*/ 0 w 596"/>
                <a:gd name="T93" fmla="*/ 0 h 358"/>
                <a:gd name="T94" fmla="*/ 0 w 596"/>
                <a:gd name="T95" fmla="*/ 0 h 358"/>
                <a:gd name="T96" fmla="*/ 0 w 596"/>
                <a:gd name="T97" fmla="*/ 0 h 358"/>
                <a:gd name="T98" fmla="*/ 0 w 596"/>
                <a:gd name="T99" fmla="*/ 0 h 358"/>
                <a:gd name="T100" fmla="*/ 0 w 596"/>
                <a:gd name="T101" fmla="*/ 0 h 358"/>
                <a:gd name="T102" fmla="*/ 0 w 596"/>
                <a:gd name="T103" fmla="*/ 0 h 358"/>
                <a:gd name="T104" fmla="*/ 0 w 596"/>
                <a:gd name="T105" fmla="*/ 0 h 358"/>
                <a:gd name="T106" fmla="*/ 0 w 596"/>
                <a:gd name="T107" fmla="*/ 0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09" name="Freeform 39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0 w 1516"/>
                <a:gd name="T1" fmla="*/ 0 h 389"/>
                <a:gd name="T2" fmla="*/ 0 w 1516"/>
                <a:gd name="T3" fmla="*/ 0 h 389"/>
                <a:gd name="T4" fmla="*/ 0 w 1516"/>
                <a:gd name="T5" fmla="*/ 0 h 389"/>
                <a:gd name="T6" fmla="*/ 0 w 1516"/>
                <a:gd name="T7" fmla="*/ 0 h 389"/>
                <a:gd name="T8" fmla="*/ 0 w 1516"/>
                <a:gd name="T9" fmla="*/ 0 h 389"/>
                <a:gd name="T10" fmla="*/ 0 w 1516"/>
                <a:gd name="T11" fmla="*/ 0 h 389"/>
                <a:gd name="T12" fmla="*/ 0 w 1516"/>
                <a:gd name="T13" fmla="*/ 0 h 389"/>
                <a:gd name="T14" fmla="*/ 0 w 1516"/>
                <a:gd name="T15" fmla="*/ 0 h 389"/>
                <a:gd name="T16" fmla="*/ 0 w 1516"/>
                <a:gd name="T17" fmla="*/ 0 h 389"/>
                <a:gd name="T18" fmla="*/ 0 w 1516"/>
                <a:gd name="T19" fmla="*/ 0 h 389"/>
                <a:gd name="T20" fmla="*/ 0 w 1516"/>
                <a:gd name="T21" fmla="*/ 0 h 389"/>
                <a:gd name="T22" fmla="*/ 0 w 1516"/>
                <a:gd name="T23" fmla="*/ 0 h 389"/>
                <a:gd name="T24" fmla="*/ 0 w 1516"/>
                <a:gd name="T25" fmla="*/ 0 h 389"/>
                <a:gd name="T26" fmla="*/ 0 w 1516"/>
                <a:gd name="T27" fmla="*/ 0 h 389"/>
                <a:gd name="T28" fmla="*/ 0 w 1516"/>
                <a:gd name="T29" fmla="*/ 0 h 389"/>
                <a:gd name="T30" fmla="*/ 0 w 1516"/>
                <a:gd name="T31" fmla="*/ 0 h 389"/>
                <a:gd name="T32" fmla="*/ 0 w 1516"/>
                <a:gd name="T33" fmla="*/ 0 h 389"/>
                <a:gd name="T34" fmla="*/ 0 w 1516"/>
                <a:gd name="T35" fmla="*/ 0 h 389"/>
                <a:gd name="T36" fmla="*/ 0 w 1516"/>
                <a:gd name="T37" fmla="*/ 0 h 389"/>
                <a:gd name="T38" fmla="*/ 0 w 1516"/>
                <a:gd name="T39" fmla="*/ 0 h 389"/>
                <a:gd name="T40" fmla="*/ 0 w 1516"/>
                <a:gd name="T41" fmla="*/ 0 h 389"/>
                <a:gd name="T42" fmla="*/ 0 w 1516"/>
                <a:gd name="T43" fmla="*/ 0 h 389"/>
                <a:gd name="T44" fmla="*/ 0 w 1516"/>
                <a:gd name="T45" fmla="*/ 0 h 389"/>
                <a:gd name="T46" fmla="*/ 0 w 1516"/>
                <a:gd name="T47" fmla="*/ 0 h 389"/>
                <a:gd name="T48" fmla="*/ 0 w 1516"/>
                <a:gd name="T49" fmla="*/ 0 h 389"/>
                <a:gd name="T50" fmla="*/ 0 w 1516"/>
                <a:gd name="T51" fmla="*/ 0 h 389"/>
                <a:gd name="T52" fmla="*/ 0 w 1516"/>
                <a:gd name="T53" fmla="*/ 0 h 389"/>
                <a:gd name="T54" fmla="*/ 0 w 1516"/>
                <a:gd name="T55" fmla="*/ 0 h 389"/>
                <a:gd name="T56" fmla="*/ 0 w 1516"/>
                <a:gd name="T57" fmla="*/ 0 h 389"/>
                <a:gd name="T58" fmla="*/ 0 w 1516"/>
                <a:gd name="T59" fmla="*/ 0 h 389"/>
                <a:gd name="T60" fmla="*/ 0 w 1516"/>
                <a:gd name="T61" fmla="*/ 0 h 389"/>
                <a:gd name="T62" fmla="*/ 0 w 1516"/>
                <a:gd name="T63" fmla="*/ 0 h 389"/>
                <a:gd name="T64" fmla="*/ 0 w 1516"/>
                <a:gd name="T65" fmla="*/ 0 h 389"/>
                <a:gd name="T66" fmla="*/ 0 w 1516"/>
                <a:gd name="T67" fmla="*/ 0 h 389"/>
                <a:gd name="T68" fmla="*/ 0 w 1516"/>
                <a:gd name="T69" fmla="*/ 0 h 389"/>
                <a:gd name="T70" fmla="*/ 0 w 1516"/>
                <a:gd name="T71" fmla="*/ 0 h 389"/>
                <a:gd name="T72" fmla="*/ 0 w 1516"/>
                <a:gd name="T73" fmla="*/ 0 h 389"/>
                <a:gd name="T74" fmla="*/ 0 w 1516"/>
                <a:gd name="T75" fmla="*/ 0 h 389"/>
                <a:gd name="T76" fmla="*/ 0 w 1516"/>
                <a:gd name="T77" fmla="*/ 0 h 389"/>
                <a:gd name="T78" fmla="*/ 0 w 1516"/>
                <a:gd name="T79" fmla="*/ 0 h 389"/>
                <a:gd name="T80" fmla="*/ 0 w 1516"/>
                <a:gd name="T81" fmla="*/ 0 h 389"/>
                <a:gd name="T82" fmla="*/ 0 w 1516"/>
                <a:gd name="T83" fmla="*/ 0 h 389"/>
                <a:gd name="T84" fmla="*/ 0 w 1516"/>
                <a:gd name="T85" fmla="*/ 0 h 389"/>
                <a:gd name="T86" fmla="*/ 0 w 1516"/>
                <a:gd name="T87" fmla="*/ 0 h 389"/>
                <a:gd name="T88" fmla="*/ 0 w 1516"/>
                <a:gd name="T89" fmla="*/ 0 h 389"/>
                <a:gd name="T90" fmla="*/ 0 w 1516"/>
                <a:gd name="T91" fmla="*/ 0 h 389"/>
                <a:gd name="T92" fmla="*/ 0 w 1516"/>
                <a:gd name="T93" fmla="*/ 0 h 389"/>
                <a:gd name="T94" fmla="*/ 0 w 1516"/>
                <a:gd name="T95" fmla="*/ 0 h 389"/>
                <a:gd name="T96" fmla="*/ 0 w 1516"/>
                <a:gd name="T97" fmla="*/ 0 h 389"/>
                <a:gd name="T98" fmla="*/ 0 w 1516"/>
                <a:gd name="T99" fmla="*/ 0 h 389"/>
                <a:gd name="T100" fmla="*/ 0 w 1516"/>
                <a:gd name="T101" fmla="*/ 0 h 389"/>
                <a:gd name="T102" fmla="*/ 0 w 1516"/>
                <a:gd name="T103" fmla="*/ 0 h 389"/>
                <a:gd name="T104" fmla="*/ 0 w 1516"/>
                <a:gd name="T105" fmla="*/ 0 h 389"/>
                <a:gd name="T106" fmla="*/ 0 w 1516"/>
                <a:gd name="T107" fmla="*/ 0 h 389"/>
                <a:gd name="T108" fmla="*/ 0 w 1516"/>
                <a:gd name="T109" fmla="*/ 0 h 389"/>
                <a:gd name="T110" fmla="*/ 0 w 1516"/>
                <a:gd name="T111" fmla="*/ 0 h 389"/>
                <a:gd name="T112" fmla="*/ 0 w 1516"/>
                <a:gd name="T113" fmla="*/ 0 h 389"/>
                <a:gd name="T114" fmla="*/ 0 w 1516"/>
                <a:gd name="T115" fmla="*/ 0 h 389"/>
                <a:gd name="T116" fmla="*/ 0 w 1516"/>
                <a:gd name="T117" fmla="*/ 0 h 389"/>
                <a:gd name="T118" fmla="*/ 0 w 1516"/>
                <a:gd name="T119" fmla="*/ 0 h 389"/>
                <a:gd name="T120" fmla="*/ 0 w 1516"/>
                <a:gd name="T121" fmla="*/ 0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10" name="Freeform 40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0 h 68"/>
                <a:gd name="T2" fmla="*/ 0 w 95"/>
                <a:gd name="T3" fmla="*/ 0 h 68"/>
                <a:gd name="T4" fmla="*/ 0 w 95"/>
                <a:gd name="T5" fmla="*/ 0 h 68"/>
                <a:gd name="T6" fmla="*/ 0 w 95"/>
                <a:gd name="T7" fmla="*/ 0 h 68"/>
                <a:gd name="T8" fmla="*/ 0 w 95"/>
                <a:gd name="T9" fmla="*/ 0 h 68"/>
                <a:gd name="T10" fmla="*/ 0 w 95"/>
                <a:gd name="T11" fmla="*/ 0 h 68"/>
                <a:gd name="T12" fmla="*/ 0 w 95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11" name="Freeform 41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0 w 95"/>
                <a:gd name="T1" fmla="*/ 0 h 118"/>
                <a:gd name="T2" fmla="*/ 0 w 95"/>
                <a:gd name="T3" fmla="*/ 0 h 118"/>
                <a:gd name="T4" fmla="*/ 0 w 95"/>
                <a:gd name="T5" fmla="*/ 0 h 118"/>
                <a:gd name="T6" fmla="*/ 0 w 95"/>
                <a:gd name="T7" fmla="*/ 0 h 118"/>
                <a:gd name="T8" fmla="*/ 0 w 95"/>
                <a:gd name="T9" fmla="*/ 0 h 118"/>
                <a:gd name="T10" fmla="*/ 0 w 95"/>
                <a:gd name="T11" fmla="*/ 0 h 118"/>
                <a:gd name="T12" fmla="*/ 0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12" name="Freeform 42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0 w 74"/>
                <a:gd name="T1" fmla="*/ 0 h 137"/>
                <a:gd name="T2" fmla="*/ 0 w 74"/>
                <a:gd name="T3" fmla="*/ 0 h 137"/>
                <a:gd name="T4" fmla="*/ 0 w 74"/>
                <a:gd name="T5" fmla="*/ 0 h 137"/>
                <a:gd name="T6" fmla="*/ 0 w 74"/>
                <a:gd name="T7" fmla="*/ 0 h 137"/>
                <a:gd name="T8" fmla="*/ 0 w 74"/>
                <a:gd name="T9" fmla="*/ 0 h 137"/>
                <a:gd name="T10" fmla="*/ 0 w 74"/>
                <a:gd name="T11" fmla="*/ 0 h 137"/>
                <a:gd name="T12" fmla="*/ 0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13" name="Freeform 43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0 w 91"/>
                <a:gd name="T1" fmla="*/ 0 h 99"/>
                <a:gd name="T2" fmla="*/ 0 w 91"/>
                <a:gd name="T3" fmla="*/ 0 h 99"/>
                <a:gd name="T4" fmla="*/ 0 w 91"/>
                <a:gd name="T5" fmla="*/ 0 h 99"/>
                <a:gd name="T6" fmla="*/ 0 w 91"/>
                <a:gd name="T7" fmla="*/ 0 h 99"/>
                <a:gd name="T8" fmla="*/ 0 w 91"/>
                <a:gd name="T9" fmla="*/ 0 h 99"/>
                <a:gd name="T10" fmla="*/ 0 w 91"/>
                <a:gd name="T11" fmla="*/ 0 h 99"/>
                <a:gd name="T12" fmla="*/ 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14" name="Freeform 44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0 w 70"/>
                <a:gd name="T1" fmla="*/ 0 h 68"/>
                <a:gd name="T2" fmla="*/ 0 w 70"/>
                <a:gd name="T3" fmla="*/ 0 h 68"/>
                <a:gd name="T4" fmla="*/ 0 w 70"/>
                <a:gd name="T5" fmla="*/ 0 h 68"/>
                <a:gd name="T6" fmla="*/ 0 w 70"/>
                <a:gd name="T7" fmla="*/ 0 h 68"/>
                <a:gd name="T8" fmla="*/ 0 w 70"/>
                <a:gd name="T9" fmla="*/ 0 h 68"/>
                <a:gd name="T10" fmla="*/ 0 w 70"/>
                <a:gd name="T11" fmla="*/ 0 h 68"/>
                <a:gd name="T12" fmla="*/ 0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15" name="Freeform 45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0 h 141"/>
                <a:gd name="T2" fmla="*/ 0 w 21"/>
                <a:gd name="T3" fmla="*/ 0 h 141"/>
                <a:gd name="T4" fmla="*/ 0 w 21"/>
                <a:gd name="T5" fmla="*/ 0 h 141"/>
                <a:gd name="T6" fmla="*/ 0 w 21"/>
                <a:gd name="T7" fmla="*/ 0 h 141"/>
                <a:gd name="T8" fmla="*/ 0 w 21"/>
                <a:gd name="T9" fmla="*/ 0 h 141"/>
                <a:gd name="T10" fmla="*/ 0 w 21"/>
                <a:gd name="T11" fmla="*/ 0 h 141"/>
                <a:gd name="T12" fmla="*/ 0 w 21"/>
                <a:gd name="T13" fmla="*/ 0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16" name="Freeform 46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0 w 299"/>
                <a:gd name="T1" fmla="*/ 0 h 199"/>
                <a:gd name="T2" fmla="*/ 0 w 299"/>
                <a:gd name="T3" fmla="*/ 0 h 199"/>
                <a:gd name="T4" fmla="*/ 0 w 299"/>
                <a:gd name="T5" fmla="*/ 0 h 199"/>
                <a:gd name="T6" fmla="*/ 0 w 299"/>
                <a:gd name="T7" fmla="*/ 0 h 199"/>
                <a:gd name="T8" fmla="*/ 0 w 299"/>
                <a:gd name="T9" fmla="*/ 0 h 199"/>
                <a:gd name="T10" fmla="*/ 0 w 299"/>
                <a:gd name="T11" fmla="*/ 0 h 199"/>
                <a:gd name="T12" fmla="*/ 0 w 299"/>
                <a:gd name="T13" fmla="*/ 0 h 199"/>
                <a:gd name="T14" fmla="*/ 0 w 299"/>
                <a:gd name="T15" fmla="*/ 0 h 199"/>
                <a:gd name="T16" fmla="*/ 0 w 299"/>
                <a:gd name="T17" fmla="*/ 0 h 199"/>
                <a:gd name="T18" fmla="*/ 0 w 299"/>
                <a:gd name="T19" fmla="*/ 0 h 199"/>
                <a:gd name="T20" fmla="*/ 0 w 299"/>
                <a:gd name="T21" fmla="*/ 0 h 199"/>
                <a:gd name="T22" fmla="*/ 0 w 299"/>
                <a:gd name="T23" fmla="*/ 0 h 199"/>
                <a:gd name="T24" fmla="*/ 0 w 299"/>
                <a:gd name="T25" fmla="*/ 0 h 199"/>
                <a:gd name="T26" fmla="*/ 0 w 299"/>
                <a:gd name="T27" fmla="*/ 0 h 199"/>
                <a:gd name="T28" fmla="*/ 0 w 299"/>
                <a:gd name="T29" fmla="*/ 0 h 199"/>
                <a:gd name="T30" fmla="*/ 0 w 299"/>
                <a:gd name="T31" fmla="*/ 0 h 199"/>
                <a:gd name="T32" fmla="*/ 0 w 299"/>
                <a:gd name="T33" fmla="*/ 0 h 199"/>
                <a:gd name="T34" fmla="*/ 0 w 299"/>
                <a:gd name="T35" fmla="*/ 0 h 199"/>
                <a:gd name="T36" fmla="*/ 0 w 299"/>
                <a:gd name="T37" fmla="*/ 0 h 199"/>
                <a:gd name="T38" fmla="*/ 0 w 299"/>
                <a:gd name="T39" fmla="*/ 0 h 199"/>
                <a:gd name="T40" fmla="*/ 0 w 299"/>
                <a:gd name="T41" fmla="*/ 0 h 199"/>
                <a:gd name="T42" fmla="*/ 0 w 299"/>
                <a:gd name="T43" fmla="*/ 0 h 199"/>
                <a:gd name="T44" fmla="*/ 0 w 299"/>
                <a:gd name="T45" fmla="*/ 0 h 199"/>
                <a:gd name="T46" fmla="*/ 0 w 299"/>
                <a:gd name="T47" fmla="*/ 0 h 199"/>
                <a:gd name="T48" fmla="*/ 0 w 299"/>
                <a:gd name="T49" fmla="*/ 0 h 199"/>
                <a:gd name="T50" fmla="*/ 0 w 299"/>
                <a:gd name="T51" fmla="*/ 0 h 199"/>
                <a:gd name="T52" fmla="*/ 0 w 299"/>
                <a:gd name="T53" fmla="*/ 0 h 199"/>
                <a:gd name="T54" fmla="*/ 0 w 299"/>
                <a:gd name="T55" fmla="*/ 0 h 199"/>
                <a:gd name="T56" fmla="*/ 0 w 299"/>
                <a:gd name="T57" fmla="*/ 0 h 199"/>
                <a:gd name="T58" fmla="*/ 0 w 299"/>
                <a:gd name="T59" fmla="*/ 0 h 199"/>
                <a:gd name="T60" fmla="*/ 0 w 299"/>
                <a:gd name="T61" fmla="*/ 0 h 199"/>
                <a:gd name="T62" fmla="*/ 0 w 299"/>
                <a:gd name="T63" fmla="*/ 0 h 199"/>
                <a:gd name="T64" fmla="*/ 0 w 299"/>
                <a:gd name="T65" fmla="*/ 0 h 199"/>
                <a:gd name="T66" fmla="*/ 0 w 299"/>
                <a:gd name="T67" fmla="*/ 0 h 199"/>
                <a:gd name="T68" fmla="*/ 0 w 299"/>
                <a:gd name="T69" fmla="*/ 0 h 199"/>
                <a:gd name="T70" fmla="*/ 0 w 299"/>
                <a:gd name="T71" fmla="*/ 0 h 199"/>
                <a:gd name="T72" fmla="*/ 0 w 299"/>
                <a:gd name="T73" fmla="*/ 0 h 199"/>
                <a:gd name="T74" fmla="*/ 0 w 299"/>
                <a:gd name="T75" fmla="*/ 0 h 199"/>
                <a:gd name="T76" fmla="*/ 0 w 299"/>
                <a:gd name="T77" fmla="*/ 0 h 199"/>
                <a:gd name="T78" fmla="*/ 0 w 299"/>
                <a:gd name="T79" fmla="*/ 0 h 199"/>
                <a:gd name="T80" fmla="*/ 0 w 299"/>
                <a:gd name="T81" fmla="*/ 0 h 199"/>
                <a:gd name="T82" fmla="*/ 0 w 299"/>
                <a:gd name="T83" fmla="*/ 0 h 199"/>
                <a:gd name="T84" fmla="*/ 0 w 299"/>
                <a:gd name="T85" fmla="*/ 0 h 199"/>
                <a:gd name="T86" fmla="*/ 0 w 299"/>
                <a:gd name="T87" fmla="*/ 0 h 199"/>
                <a:gd name="T88" fmla="*/ 0 w 299"/>
                <a:gd name="T89" fmla="*/ 0 h 199"/>
                <a:gd name="T90" fmla="*/ 0 w 299"/>
                <a:gd name="T91" fmla="*/ 0 h 199"/>
                <a:gd name="T92" fmla="*/ 0 w 299"/>
                <a:gd name="T93" fmla="*/ 0 h 199"/>
                <a:gd name="T94" fmla="*/ 0 w 299"/>
                <a:gd name="T95" fmla="*/ 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17" name="Freeform 47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0 w 172"/>
                <a:gd name="T1" fmla="*/ 0 h 105"/>
                <a:gd name="T2" fmla="*/ 0 w 172"/>
                <a:gd name="T3" fmla="*/ 0 h 105"/>
                <a:gd name="T4" fmla="*/ 0 w 172"/>
                <a:gd name="T5" fmla="*/ 0 h 105"/>
                <a:gd name="T6" fmla="*/ 0 w 172"/>
                <a:gd name="T7" fmla="*/ 0 h 105"/>
                <a:gd name="T8" fmla="*/ 0 w 172"/>
                <a:gd name="T9" fmla="*/ 0 h 105"/>
                <a:gd name="T10" fmla="*/ 0 w 172"/>
                <a:gd name="T11" fmla="*/ 0 h 105"/>
                <a:gd name="T12" fmla="*/ 0 w 172"/>
                <a:gd name="T13" fmla="*/ 0 h 105"/>
                <a:gd name="T14" fmla="*/ 0 w 172"/>
                <a:gd name="T15" fmla="*/ 0 h 105"/>
                <a:gd name="T16" fmla="*/ 0 w 172"/>
                <a:gd name="T17" fmla="*/ 0 h 105"/>
                <a:gd name="T18" fmla="*/ 0 w 172"/>
                <a:gd name="T19" fmla="*/ 0 h 105"/>
                <a:gd name="T20" fmla="*/ 0 w 172"/>
                <a:gd name="T21" fmla="*/ 0 h 105"/>
                <a:gd name="T22" fmla="*/ 0 w 172"/>
                <a:gd name="T23" fmla="*/ 0 h 105"/>
                <a:gd name="T24" fmla="*/ 0 w 172"/>
                <a:gd name="T25" fmla="*/ 0 h 105"/>
                <a:gd name="T26" fmla="*/ 0 w 172"/>
                <a:gd name="T27" fmla="*/ 0 h 105"/>
                <a:gd name="T28" fmla="*/ 0 w 172"/>
                <a:gd name="T29" fmla="*/ 0 h 105"/>
                <a:gd name="T30" fmla="*/ 0 w 172"/>
                <a:gd name="T31" fmla="*/ 0 h 105"/>
                <a:gd name="T32" fmla="*/ 0 w 172"/>
                <a:gd name="T33" fmla="*/ 0 h 105"/>
                <a:gd name="T34" fmla="*/ 0 w 172"/>
                <a:gd name="T35" fmla="*/ 0 h 105"/>
                <a:gd name="T36" fmla="*/ 0 w 172"/>
                <a:gd name="T37" fmla="*/ 0 h 105"/>
                <a:gd name="T38" fmla="*/ 0 w 172"/>
                <a:gd name="T39" fmla="*/ 0 h 105"/>
                <a:gd name="T40" fmla="*/ 0 w 172"/>
                <a:gd name="T41" fmla="*/ 0 h 105"/>
                <a:gd name="T42" fmla="*/ 0 w 172"/>
                <a:gd name="T43" fmla="*/ 0 h 105"/>
                <a:gd name="T44" fmla="*/ 0 w 172"/>
                <a:gd name="T45" fmla="*/ 0 h 105"/>
                <a:gd name="T46" fmla="*/ 0 w 172"/>
                <a:gd name="T47" fmla="*/ 0 h 105"/>
                <a:gd name="T48" fmla="*/ 0 w 172"/>
                <a:gd name="T49" fmla="*/ 0 h 105"/>
                <a:gd name="T50" fmla="*/ 0 w 172"/>
                <a:gd name="T51" fmla="*/ 0 h 105"/>
                <a:gd name="T52" fmla="*/ 0 w 172"/>
                <a:gd name="T53" fmla="*/ 0 h 105"/>
                <a:gd name="T54" fmla="*/ 0 w 172"/>
                <a:gd name="T55" fmla="*/ 0 h 105"/>
                <a:gd name="T56" fmla="*/ 0 w 172"/>
                <a:gd name="T57" fmla="*/ 0 h 105"/>
                <a:gd name="T58" fmla="*/ 0 w 172"/>
                <a:gd name="T59" fmla="*/ 0 h 105"/>
                <a:gd name="T60" fmla="*/ 0 w 172"/>
                <a:gd name="T61" fmla="*/ 0 h 105"/>
                <a:gd name="T62" fmla="*/ 0 w 172"/>
                <a:gd name="T63" fmla="*/ 0 h 105"/>
                <a:gd name="T64" fmla="*/ 0 w 172"/>
                <a:gd name="T65" fmla="*/ 0 h 105"/>
                <a:gd name="T66" fmla="*/ 0 w 172"/>
                <a:gd name="T67" fmla="*/ 0 h 105"/>
                <a:gd name="T68" fmla="*/ 0 w 172"/>
                <a:gd name="T69" fmla="*/ 0 h 105"/>
                <a:gd name="T70" fmla="*/ 0 w 172"/>
                <a:gd name="T71" fmla="*/ 0 h 105"/>
                <a:gd name="T72" fmla="*/ 0 w 172"/>
                <a:gd name="T73" fmla="*/ 0 h 105"/>
                <a:gd name="T74" fmla="*/ 0 w 172"/>
                <a:gd name="T75" fmla="*/ 0 h 105"/>
                <a:gd name="T76" fmla="*/ 0 w 172"/>
                <a:gd name="T77" fmla="*/ 0 h 105"/>
                <a:gd name="T78" fmla="*/ 0 w 172"/>
                <a:gd name="T79" fmla="*/ 0 h 105"/>
                <a:gd name="T80" fmla="*/ 0 w 172"/>
                <a:gd name="T81" fmla="*/ 0 h 105"/>
                <a:gd name="T82" fmla="*/ 0 w 172"/>
                <a:gd name="T83" fmla="*/ 0 h 105"/>
                <a:gd name="T84" fmla="*/ 0 w 172"/>
                <a:gd name="T85" fmla="*/ 0 h 105"/>
                <a:gd name="T86" fmla="*/ 0 w 172"/>
                <a:gd name="T87" fmla="*/ 0 h 105"/>
                <a:gd name="T88" fmla="*/ 0 w 172"/>
                <a:gd name="T89" fmla="*/ 0 h 105"/>
                <a:gd name="T90" fmla="*/ 0 w 172"/>
                <a:gd name="T91" fmla="*/ 0 h 105"/>
                <a:gd name="T92" fmla="*/ 0 w 172"/>
                <a:gd name="T93" fmla="*/ 0 h 105"/>
                <a:gd name="T94" fmla="*/ 0 w 172"/>
                <a:gd name="T95" fmla="*/ 0 h 105"/>
                <a:gd name="T96" fmla="*/ 0 w 172"/>
                <a:gd name="T97" fmla="*/ 0 h 105"/>
                <a:gd name="T98" fmla="*/ 0 w 172"/>
                <a:gd name="T99" fmla="*/ 0 h 105"/>
                <a:gd name="T100" fmla="*/ 0 w 172"/>
                <a:gd name="T101" fmla="*/ 0 h 105"/>
                <a:gd name="T102" fmla="*/ 0 w 172"/>
                <a:gd name="T103" fmla="*/ 0 h 105"/>
                <a:gd name="T104" fmla="*/ 0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18" name="Freeform 48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0 h 91"/>
                <a:gd name="T2" fmla="*/ 0 w 180"/>
                <a:gd name="T3" fmla="*/ 0 h 91"/>
                <a:gd name="T4" fmla="*/ 0 w 180"/>
                <a:gd name="T5" fmla="*/ 0 h 91"/>
                <a:gd name="T6" fmla="*/ 0 w 180"/>
                <a:gd name="T7" fmla="*/ 0 h 91"/>
                <a:gd name="T8" fmla="*/ 0 w 180"/>
                <a:gd name="T9" fmla="*/ 0 h 91"/>
                <a:gd name="T10" fmla="*/ 0 w 180"/>
                <a:gd name="T11" fmla="*/ 0 h 91"/>
                <a:gd name="T12" fmla="*/ 0 w 180"/>
                <a:gd name="T13" fmla="*/ 0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9887" name="Line 49"/>
          <p:cNvSpPr>
            <a:spLocks noChangeShapeType="1"/>
          </p:cNvSpPr>
          <p:nvPr/>
        </p:nvSpPr>
        <p:spPr bwMode="auto">
          <a:xfrm>
            <a:off x="7315200" y="2590800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88" name="Freeform 50"/>
          <p:cNvSpPr>
            <a:spLocks/>
          </p:cNvSpPr>
          <p:nvPr/>
        </p:nvSpPr>
        <p:spPr bwMode="auto">
          <a:xfrm>
            <a:off x="8153401" y="2795588"/>
            <a:ext cx="792163" cy="404812"/>
          </a:xfrm>
          <a:custGeom>
            <a:avLst/>
            <a:gdLst>
              <a:gd name="T0" fmla="*/ 0 w 499"/>
              <a:gd name="T1" fmla="*/ 2147483647 h 255"/>
              <a:gd name="T2" fmla="*/ 2147483647 w 499"/>
              <a:gd name="T3" fmla="*/ 2147483647 h 255"/>
              <a:gd name="T4" fmla="*/ 2147483647 w 499"/>
              <a:gd name="T5" fmla="*/ 2147483647 h 255"/>
              <a:gd name="T6" fmla="*/ 2147483647 w 499"/>
              <a:gd name="T7" fmla="*/ 2147483647 h 255"/>
              <a:gd name="T8" fmla="*/ 2147483647 w 499"/>
              <a:gd name="T9" fmla="*/ 2147483647 h 255"/>
              <a:gd name="T10" fmla="*/ 2147483647 w 499"/>
              <a:gd name="T11" fmla="*/ 2147483647 h 2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9"/>
              <a:gd name="T19" fmla="*/ 0 h 255"/>
              <a:gd name="T20" fmla="*/ 499 w 499"/>
              <a:gd name="T21" fmla="*/ 255 h 2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9" h="255">
                <a:moveTo>
                  <a:pt x="0" y="255"/>
                </a:moveTo>
                <a:cubicBezTo>
                  <a:pt x="32" y="195"/>
                  <a:pt x="64" y="135"/>
                  <a:pt x="96" y="111"/>
                </a:cubicBezTo>
                <a:cubicBezTo>
                  <a:pt x="128" y="87"/>
                  <a:pt x="128" y="127"/>
                  <a:pt x="192" y="111"/>
                </a:cubicBezTo>
                <a:cubicBezTo>
                  <a:pt x="256" y="95"/>
                  <a:pt x="461" y="0"/>
                  <a:pt x="480" y="15"/>
                </a:cubicBezTo>
                <a:cubicBezTo>
                  <a:pt x="499" y="30"/>
                  <a:pt x="341" y="160"/>
                  <a:pt x="304" y="198"/>
                </a:cubicBezTo>
                <a:cubicBezTo>
                  <a:pt x="267" y="236"/>
                  <a:pt x="268" y="235"/>
                  <a:pt x="258" y="2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89" name="Line 51"/>
          <p:cNvSpPr>
            <a:spLocks noChangeShapeType="1"/>
          </p:cNvSpPr>
          <p:nvPr/>
        </p:nvSpPr>
        <p:spPr bwMode="auto">
          <a:xfrm flipV="1">
            <a:off x="8382000" y="838200"/>
            <a:ext cx="6096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90" name="Line 52"/>
          <p:cNvSpPr>
            <a:spLocks noChangeShapeType="1"/>
          </p:cNvSpPr>
          <p:nvPr/>
        </p:nvSpPr>
        <p:spPr bwMode="auto">
          <a:xfrm flipV="1">
            <a:off x="8382000" y="1905000"/>
            <a:ext cx="1828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91" name="Text Box 53"/>
          <p:cNvSpPr txBox="1">
            <a:spLocks noChangeArrowheads="1"/>
          </p:cNvSpPr>
          <p:nvPr/>
        </p:nvSpPr>
        <p:spPr bwMode="auto">
          <a:xfrm>
            <a:off x="6938963" y="3429001"/>
            <a:ext cx="2438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tx1"/>
                </a:solidFill>
                <a:ea typeface="宋体" panose="02010600030101010101" pitchFamily="2" charset="-122"/>
              </a:rPr>
              <a:t>First diffuse intersection. Return radiance of caustic map photons here, but ignore global map photons</a:t>
            </a:r>
          </a:p>
        </p:txBody>
      </p:sp>
      <p:sp>
        <p:nvSpPr>
          <p:cNvPr id="719892" name="Text Box 54"/>
          <p:cNvSpPr txBox="1">
            <a:spLocks noChangeArrowheads="1"/>
          </p:cNvSpPr>
          <p:nvPr/>
        </p:nvSpPr>
        <p:spPr bwMode="auto">
          <a:xfrm>
            <a:off x="9345613" y="3433764"/>
            <a:ext cx="1270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zh-CN" sz="1600">
                <a:solidFill>
                  <a:schemeClr val="tx1"/>
                </a:solidFill>
                <a:ea typeface="宋体" panose="02010600030101010101" pitchFamily="2" charset="-122"/>
              </a:rPr>
              <a:t>Use global map photons to return radiance when evaluating L</a:t>
            </a:r>
            <a:r>
              <a:rPr lang="en-US" altLang="zh-CN" sz="1600" baseline="-25000">
                <a:solidFill>
                  <a:schemeClr val="tx1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600">
                <a:solidFill>
                  <a:schemeClr val="tx1"/>
                </a:solidFill>
                <a:ea typeface="宋体" panose="02010600030101010101" pitchFamily="2" charset="-122"/>
              </a:rPr>
              <a:t> at first diffuse intersection.</a:t>
            </a:r>
          </a:p>
        </p:txBody>
      </p:sp>
      <p:sp>
        <p:nvSpPr>
          <p:cNvPr id="719893" name="Line 55"/>
          <p:cNvSpPr>
            <a:spLocks noChangeShapeType="1"/>
          </p:cNvSpPr>
          <p:nvPr/>
        </p:nvSpPr>
        <p:spPr bwMode="auto">
          <a:xfrm flipV="1">
            <a:off x="8382000" y="914400"/>
            <a:ext cx="18288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94" name="Line 56"/>
          <p:cNvSpPr>
            <a:spLocks noChangeShapeType="1"/>
          </p:cNvSpPr>
          <p:nvPr/>
        </p:nvSpPr>
        <p:spPr bwMode="auto">
          <a:xfrm flipV="1">
            <a:off x="8382000" y="2590800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9895" name="Picture 57" descr="cognac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876800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ADA82F45-3A28-4D94-AFFA-7CA2F97F53C7}" type="slidenum">
              <a:rPr lang="en-US" altLang="zh-CN" sz="1400">
                <a:solidFill>
                  <a:schemeClr val="tx1"/>
                </a:solidFill>
              </a:rPr>
              <a:pPr/>
              <a:t>77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69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Mapping: Computing Image (Details)</a:t>
            </a:r>
          </a:p>
        </p:txBody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524000"/>
            <a:ext cx="7772400" cy="6096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Split BRDF and incoming radiance</a:t>
            </a:r>
          </a:p>
        </p:txBody>
      </p:sp>
      <p:sp>
        <p:nvSpPr>
          <p:cNvPr id="720900" name="Rectangle 4"/>
          <p:cNvSpPr>
            <a:spLocks noChangeArrowheads="1"/>
          </p:cNvSpPr>
          <p:nvPr/>
        </p:nvSpPr>
        <p:spPr bwMode="auto">
          <a:xfrm>
            <a:off x="1524001" y="-223138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720901" name="Object 5"/>
          <p:cNvGraphicFramePr>
            <a:graphicFrameLocks noChangeAspect="1"/>
          </p:cNvGraphicFramePr>
          <p:nvPr/>
        </p:nvGraphicFramePr>
        <p:xfrm>
          <a:off x="2832100" y="2247901"/>
          <a:ext cx="63246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Equation" r:id="rId3" imgW="3048000" imgH="241300" progId="Equation.DSMT4">
                  <p:embed/>
                </p:oleObj>
              </mc:Choice>
              <mc:Fallback>
                <p:oleObj name="Equation" r:id="rId3" imgW="30480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832100" y="2247901"/>
                        <a:ext cx="63246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902" name="Rectangle 6"/>
          <p:cNvSpPr>
            <a:spLocks noChangeArrowheads="1"/>
          </p:cNvSpPr>
          <p:nvPr/>
        </p:nvSpPr>
        <p:spPr bwMode="auto">
          <a:xfrm>
            <a:off x="1524001" y="-223138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720903" name="Object 7"/>
          <p:cNvGraphicFramePr>
            <a:graphicFrameLocks noChangeAspect="1"/>
          </p:cNvGraphicFramePr>
          <p:nvPr/>
        </p:nvGraphicFramePr>
        <p:xfrm>
          <a:off x="2832101" y="3606801"/>
          <a:ext cx="683101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Equation" r:id="rId5" imgW="3302000" imgH="241300" progId="Equation.DSMT4">
                  <p:embed/>
                </p:oleObj>
              </mc:Choice>
              <mc:Fallback>
                <p:oleObj name="Equation" r:id="rId5" imgW="33020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832101" y="3606801"/>
                        <a:ext cx="6831013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904" name="Text Box 8"/>
          <p:cNvSpPr txBox="1">
            <a:spLocks noChangeArrowheads="1"/>
          </p:cNvSpPr>
          <p:nvPr/>
        </p:nvSpPr>
        <p:spPr bwMode="auto">
          <a:xfrm>
            <a:off x="5037138" y="2795588"/>
            <a:ext cx="36830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Specular                Diffuse</a:t>
            </a:r>
          </a:p>
        </p:txBody>
      </p:sp>
      <p:sp>
        <p:nvSpPr>
          <p:cNvPr id="720905" name="Text Box 9"/>
          <p:cNvSpPr txBox="1">
            <a:spLocks noChangeArrowheads="1"/>
          </p:cNvSpPr>
          <p:nvPr/>
        </p:nvSpPr>
        <p:spPr bwMode="auto">
          <a:xfrm>
            <a:off x="4008438" y="4294188"/>
            <a:ext cx="55753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Direct illumination   Caustic map    Diffuse</a:t>
            </a:r>
          </a:p>
        </p:txBody>
      </p:sp>
      <p:sp>
        <p:nvSpPr>
          <p:cNvPr id="150538" name="Slide Number Placeholder 11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9C240383-B61D-4D59-BE28-3FD67A2E2AC2}" type="slidenum">
              <a:rPr lang="en-US" altLang="zh-CN" sz="1400">
                <a:solidFill>
                  <a:schemeClr val="tx1"/>
                </a:solidFill>
              </a:rPr>
              <a:pPr/>
              <a:t>78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33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Computing Image</a:t>
            </a:r>
          </a:p>
        </p:txBody>
      </p:sp>
      <p:sp>
        <p:nvSpPr>
          <p:cNvPr id="72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76450" y="1081088"/>
            <a:ext cx="7854950" cy="850900"/>
          </a:xfrm>
        </p:spPr>
        <p:txBody>
          <a:bodyPr>
            <a:normAutofit fontScale="925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Reflected radiance is then given by specular-surface distributed ray tracing.  When ray first hits surface:</a:t>
            </a:r>
          </a:p>
        </p:txBody>
      </p:sp>
      <p:sp>
        <p:nvSpPr>
          <p:cNvPr id="721924" name="Rectangle 4"/>
          <p:cNvSpPr>
            <a:spLocks noChangeArrowheads="1"/>
          </p:cNvSpPr>
          <p:nvPr/>
        </p:nvSpPr>
        <p:spPr bwMode="auto">
          <a:xfrm>
            <a:off x="1524001" y="-223138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21925" name="Rectangle 5"/>
          <p:cNvSpPr>
            <a:spLocks noChangeArrowheads="1"/>
          </p:cNvSpPr>
          <p:nvPr/>
        </p:nvSpPr>
        <p:spPr bwMode="auto">
          <a:xfrm>
            <a:off x="1524001" y="-223138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21926" name="Rectangle 6"/>
          <p:cNvSpPr>
            <a:spLocks noChangeArrowheads="1"/>
          </p:cNvSpPr>
          <p:nvPr/>
        </p:nvSpPr>
        <p:spPr bwMode="auto">
          <a:xfrm>
            <a:off x="1524001" y="2172400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721927" name="Object 7"/>
          <p:cNvGraphicFramePr>
            <a:graphicFrameLocks noChangeAspect="1"/>
          </p:cNvGraphicFramePr>
          <p:nvPr/>
        </p:nvGraphicFramePr>
        <p:xfrm>
          <a:off x="1919288" y="2260600"/>
          <a:ext cx="859790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Equation" r:id="rId3" imgW="4699000" imgH="2070100" progId="Equation.DSMT4">
                  <p:embed/>
                </p:oleObj>
              </mc:Choice>
              <mc:Fallback>
                <p:oleObj name="Equation" r:id="rId3" imgW="4699000" imgH="2070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919288" y="2260600"/>
                        <a:ext cx="8597900" cy="378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1928" name="Rectangle 8"/>
          <p:cNvSpPr>
            <a:spLocks noChangeArrowheads="1"/>
          </p:cNvSpPr>
          <p:nvPr/>
        </p:nvSpPr>
        <p:spPr bwMode="auto">
          <a:xfrm>
            <a:off x="1639888" y="2963864"/>
            <a:ext cx="1555750" cy="34051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chemeClr val="accent1"/>
              </a:buClr>
            </a:pPr>
            <a:r>
              <a:rPr lang="en-US" altLang="zh-CN" sz="1400">
                <a:solidFill>
                  <a:srgbClr val="FFFF00"/>
                </a:solidFill>
                <a:ea typeface="宋体" panose="02010600030101010101" pitchFamily="2" charset="-122"/>
              </a:rPr>
              <a:t>RT, direct emitters, area sampled</a:t>
            </a:r>
          </a:p>
          <a:p>
            <a:pPr eaLnBrk="1" hangingPunct="1">
              <a:buClr>
                <a:schemeClr val="accent1"/>
              </a:buClr>
            </a:pPr>
            <a:endParaRPr lang="en-US" altLang="zh-CN" sz="1400">
              <a:solidFill>
                <a:srgbClr val="FFFF00"/>
              </a:solidFill>
              <a:ea typeface="宋体" panose="02010600030101010101" pitchFamily="2" charset="-122"/>
            </a:endParaRPr>
          </a:p>
          <a:p>
            <a:pPr eaLnBrk="1" hangingPunct="1">
              <a:buClr>
                <a:schemeClr val="accent1"/>
              </a:buClr>
            </a:pPr>
            <a:r>
              <a:rPr lang="en-US" altLang="zh-CN" sz="1400">
                <a:solidFill>
                  <a:srgbClr val="FFFF00"/>
                </a:solidFill>
                <a:ea typeface="宋体" panose="02010600030101010101" pitchFamily="2" charset="-122"/>
              </a:rPr>
              <a:t>MC RT: importance sample based on BRDF </a:t>
            </a:r>
            <a:r>
              <a:rPr lang="en-US" altLang="zh-CN" sz="1400" i="1">
                <a:solidFill>
                  <a:srgbClr val="FFFF00"/>
                </a:solidFill>
                <a:ea typeface="宋体" panose="02010600030101010101" pitchFamily="2" charset="-122"/>
              </a:rPr>
              <a:t>f</a:t>
            </a:r>
            <a:r>
              <a:rPr lang="en-US" altLang="zh-CN" sz="1400" i="1" baseline="-25000">
                <a:solidFill>
                  <a:srgbClr val="FFFF00"/>
                </a:solidFill>
                <a:ea typeface="宋体" panose="02010600030101010101" pitchFamily="2" charset="-122"/>
              </a:rPr>
              <a:t>r,S</a:t>
            </a:r>
          </a:p>
          <a:p>
            <a:pPr eaLnBrk="1" hangingPunct="1">
              <a:buClr>
                <a:schemeClr val="accent1"/>
              </a:buClr>
            </a:pPr>
            <a:endParaRPr lang="en-US" altLang="zh-CN" sz="1400">
              <a:solidFill>
                <a:srgbClr val="FFFF00"/>
              </a:solidFill>
              <a:ea typeface="宋体" panose="02010600030101010101" pitchFamily="2" charset="-122"/>
            </a:endParaRPr>
          </a:p>
          <a:p>
            <a:pPr eaLnBrk="1" hangingPunct="1">
              <a:buClr>
                <a:schemeClr val="accent1"/>
              </a:buClr>
            </a:pPr>
            <a:r>
              <a:rPr lang="en-US" altLang="zh-CN" sz="1400">
                <a:solidFill>
                  <a:srgbClr val="FFFF00"/>
                </a:solidFill>
                <a:ea typeface="宋体" panose="02010600030101010101" pitchFamily="2" charset="-122"/>
              </a:rPr>
              <a:t>Radiance estimate using caustic map photons</a:t>
            </a:r>
          </a:p>
          <a:p>
            <a:pPr eaLnBrk="1" hangingPunct="1">
              <a:buClr>
                <a:schemeClr val="accent1"/>
              </a:buClr>
            </a:pPr>
            <a:endParaRPr lang="en-US" altLang="zh-CN" sz="1400">
              <a:solidFill>
                <a:srgbClr val="FFFF00"/>
              </a:solidFill>
              <a:ea typeface="宋体" panose="02010600030101010101" pitchFamily="2" charset="-122"/>
            </a:endParaRPr>
          </a:p>
          <a:p>
            <a:pPr eaLnBrk="1" hangingPunct="1">
              <a:buClr>
                <a:schemeClr val="accent1"/>
              </a:buClr>
            </a:pPr>
            <a:r>
              <a:rPr lang="en-US" altLang="zh-CN" sz="1400">
                <a:solidFill>
                  <a:srgbClr val="FFFF00"/>
                </a:solidFill>
                <a:ea typeface="宋体" panose="02010600030101010101" pitchFamily="2" charset="-122"/>
              </a:rPr>
              <a:t>MC RT: importance sample BRDF using global photon map</a:t>
            </a:r>
          </a:p>
        </p:txBody>
      </p:sp>
      <p:sp>
        <p:nvSpPr>
          <p:cNvPr id="151561" name="Slide Number Placeholder 10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5FD6ECF-1FF4-4294-9ED3-CA53C9405026}" type="slidenum">
              <a:rPr lang="en-US" altLang="zh-CN" sz="1400">
                <a:solidFill>
                  <a:schemeClr val="tx1"/>
                </a:solidFill>
              </a:rPr>
              <a:pPr/>
              <a:t>79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3636964" y="3027363"/>
            <a:ext cx="2911475" cy="457200"/>
          </a:xfrm>
          <a:prstGeom prst="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1" name="Rectangle 10"/>
          <p:cNvSpPr/>
          <p:nvPr/>
        </p:nvSpPr>
        <p:spPr bwMode="auto">
          <a:xfrm>
            <a:off x="3636963" y="3810000"/>
            <a:ext cx="4876800" cy="457200"/>
          </a:xfrm>
          <a:prstGeom prst="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3" name="Rectangle 12"/>
          <p:cNvSpPr/>
          <p:nvPr/>
        </p:nvSpPr>
        <p:spPr bwMode="auto">
          <a:xfrm>
            <a:off x="3636964" y="4603750"/>
            <a:ext cx="3100387" cy="457200"/>
          </a:xfrm>
          <a:prstGeom prst="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  <p:sp>
        <p:nvSpPr>
          <p:cNvPr id="14" name="Rectangle 13"/>
          <p:cNvSpPr/>
          <p:nvPr/>
        </p:nvSpPr>
        <p:spPr bwMode="auto">
          <a:xfrm>
            <a:off x="3636964" y="5334000"/>
            <a:ext cx="3100387" cy="457200"/>
          </a:xfrm>
          <a:prstGeom prst="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95632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Rendering Equation: Area Formulation</a:t>
            </a:r>
          </a:p>
        </p:txBody>
      </p:sp>
      <p:graphicFrame>
        <p:nvGraphicFramePr>
          <p:cNvPr id="649219" name="Object 3"/>
          <p:cNvGraphicFramePr>
            <a:graphicFrameLocks noChangeAspect="1"/>
          </p:cNvGraphicFramePr>
          <p:nvPr/>
        </p:nvGraphicFramePr>
        <p:xfrm>
          <a:off x="1524001" y="1231901"/>
          <a:ext cx="9212263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3" imgW="5372100" imgH="711200" progId="Equation.DSMT4">
                  <p:embed/>
                </p:oleObj>
              </mc:Choice>
              <mc:Fallback>
                <p:oleObj name="Equation" r:id="rId3" imgW="53721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7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24001" y="1231901"/>
                        <a:ext cx="9212263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9220" name="Picture 4" descr="4-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025" y="2719389"/>
            <a:ext cx="5187950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9221" name="Text Box 5"/>
          <p:cNvSpPr txBox="1">
            <a:spLocks noChangeArrowheads="1"/>
          </p:cNvSpPr>
          <p:nvPr/>
        </p:nvSpPr>
        <p:spPr bwMode="auto">
          <a:xfrm>
            <a:off x="8786814" y="2770189"/>
            <a:ext cx="16208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tx1"/>
                </a:solidFill>
                <a:ea typeface="宋体" panose="02010600030101010101" pitchFamily="2" charset="-122"/>
              </a:rPr>
              <a:t>Form factor &amp;</a:t>
            </a:r>
          </a:p>
          <a:p>
            <a:pPr eaLnBrk="1" hangingPunct="1"/>
            <a:r>
              <a:rPr lang="en-US" altLang="zh-CN" sz="1600">
                <a:solidFill>
                  <a:schemeClr val="tx1"/>
                </a:solidFill>
                <a:ea typeface="宋体" panose="02010600030101010101" pitchFamily="2" charset="-122"/>
              </a:rPr>
              <a:t>visibility terms</a:t>
            </a:r>
          </a:p>
        </p:txBody>
      </p:sp>
      <p:sp>
        <p:nvSpPr>
          <p:cNvPr id="649222" name="Line 6"/>
          <p:cNvSpPr>
            <a:spLocks noChangeShapeType="1"/>
          </p:cNvSpPr>
          <p:nvPr/>
        </p:nvSpPr>
        <p:spPr bwMode="auto">
          <a:xfrm flipH="1" flipV="1">
            <a:off x="9217026" y="2314575"/>
            <a:ext cx="422275" cy="450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9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B7F74D42-9BE3-455A-8FEA-79A789CBF4C7}" type="slidenum">
              <a:rPr lang="en-US" altLang="zh-CN" sz="1400">
                <a:solidFill>
                  <a:schemeClr val="tx1"/>
                </a:solidFill>
              </a:rPr>
              <a:pPr/>
              <a:t>8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49224" name="Rectangle 7"/>
          <p:cNvSpPr>
            <a:spLocks noChangeArrowheads="1"/>
          </p:cNvSpPr>
          <p:nvPr/>
        </p:nvSpPr>
        <p:spPr bwMode="auto">
          <a:xfrm>
            <a:off x="7456488" y="4919663"/>
            <a:ext cx="654050" cy="315912"/>
          </a:xfrm>
          <a:prstGeom prst="rect">
            <a:avLst/>
          </a:prstGeom>
          <a:solidFill>
            <a:schemeClr val="tx2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49225" name="Rectangle 1"/>
          <p:cNvSpPr>
            <a:spLocks noChangeArrowheads="1"/>
          </p:cNvSpPr>
          <p:nvPr/>
        </p:nvSpPr>
        <p:spPr bwMode="auto">
          <a:xfrm>
            <a:off x="1535113" y="1165225"/>
            <a:ext cx="1096962" cy="477838"/>
          </a:xfrm>
          <a:prstGeom prst="rect">
            <a:avLst/>
          </a:prstGeom>
          <a:solidFill>
            <a:schemeClr val="tx2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49226" name="Rectangle 9"/>
          <p:cNvSpPr>
            <a:spLocks noChangeArrowheads="1"/>
          </p:cNvSpPr>
          <p:nvPr/>
        </p:nvSpPr>
        <p:spPr bwMode="auto">
          <a:xfrm>
            <a:off x="4179888" y="1608138"/>
            <a:ext cx="6488112" cy="8302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4798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Photon Mapping –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Steps, Timing, and Comparisons</a:t>
            </a:r>
          </a:p>
        </p:txBody>
      </p:sp>
      <p:sp>
        <p:nvSpPr>
          <p:cNvPr id="722947" name="Rectangle 4"/>
          <p:cNvSpPr>
            <a:spLocks noGrp="1" noChangeArrowheads="1"/>
          </p:cNvSpPr>
          <p:nvPr>
            <p:ph sz="quarter" idx="2"/>
          </p:nvPr>
        </p:nvSpPr>
        <p:spPr>
          <a:xfrm>
            <a:off x="6243638" y="1524000"/>
            <a:ext cx="3814762" cy="1987550"/>
          </a:xfrm>
        </p:spPr>
        <p:txBody>
          <a:bodyPr/>
          <a:lstStyle/>
          <a:p>
            <a:endParaRPr lang="zh-CN" altLang="zh-CN" sz="1800"/>
          </a:p>
        </p:txBody>
      </p:sp>
      <p:sp>
        <p:nvSpPr>
          <p:cNvPr id="722948" name="Rectangle 5"/>
          <p:cNvSpPr>
            <a:spLocks noGrp="1" noChangeArrowheads="1"/>
          </p:cNvSpPr>
          <p:nvPr>
            <p:ph type="body" sz="half" idx="3"/>
          </p:nvPr>
        </p:nvSpPr>
        <p:spPr bwMode="black">
          <a:xfrm>
            <a:off x="2286000" y="4478338"/>
            <a:ext cx="7772400" cy="1274762"/>
          </a:xfrm>
          <a:noFill/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		     </a:t>
            </a:r>
            <a:r>
              <a:rPr lang="en-US" altLang="zh-CN" sz="1800">
                <a:ea typeface="宋体" panose="02010600030101010101" pitchFamily="2" charset="-122"/>
              </a:rPr>
              <a:t>Ray tracing				MC Path Tracing</a:t>
            </a:r>
          </a:p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	     1.5 seconds                                                           (for reference)</a:t>
            </a:r>
          </a:p>
          <a:p>
            <a:pPr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 algn="ctr"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Timings based on Dual P3 800MHz Linux PC</a:t>
            </a:r>
          </a:p>
        </p:txBody>
      </p:sp>
      <p:pic>
        <p:nvPicPr>
          <p:cNvPr id="722949" name="Picture 6" descr="cbox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3913188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2950" name="Picture 7" descr="cbox_pathtrac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524000"/>
            <a:ext cx="390366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7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32782B12-9AF6-4EB0-9E52-5056BF94E2F0}" type="slidenum">
              <a:rPr lang="en-US" altLang="zh-CN" sz="1400">
                <a:solidFill>
                  <a:schemeClr val="tx1"/>
                </a:solidFill>
              </a:rPr>
              <a:pPr/>
              <a:t>80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80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Mapping</a:t>
            </a:r>
          </a:p>
        </p:txBody>
      </p:sp>
      <p:sp>
        <p:nvSpPr>
          <p:cNvPr id="723971" name="Rectangle 4"/>
          <p:cNvSpPr>
            <a:spLocks noGrp="1" noChangeArrowheads="1"/>
          </p:cNvSpPr>
          <p:nvPr>
            <p:ph sz="quarter" idx="2"/>
          </p:nvPr>
        </p:nvSpPr>
        <p:spPr>
          <a:xfrm>
            <a:off x="6243638" y="1524000"/>
            <a:ext cx="3814762" cy="1987550"/>
          </a:xfrm>
        </p:spPr>
        <p:txBody>
          <a:bodyPr/>
          <a:lstStyle/>
          <a:p>
            <a:endParaRPr lang="zh-CN" altLang="zh-CN" sz="1800"/>
          </a:p>
        </p:txBody>
      </p:sp>
      <p:sp>
        <p:nvSpPr>
          <p:cNvPr id="723972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2286000" y="4478338"/>
            <a:ext cx="7772400" cy="12747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  Ray tracing + Soft Shadows			MC Path Tracing</a:t>
            </a:r>
          </a:p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	1.5+5.5 = 7 seconds                                                  (for reference)</a:t>
            </a:r>
          </a:p>
        </p:txBody>
      </p:sp>
      <p:pic>
        <p:nvPicPr>
          <p:cNvPr id="723973" name="Picture 6" descr="cbox_path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524000"/>
            <a:ext cx="390366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3974" name="Picture 7" descr="cboxso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524000"/>
            <a:ext cx="390366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31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AEAE8C73-D905-40B8-9CD1-86C58759A081}" type="slidenum">
              <a:rPr lang="en-US" altLang="zh-CN" sz="1400">
                <a:solidFill>
                  <a:schemeClr val="tx1"/>
                </a:solidFill>
              </a:rPr>
              <a:pPr/>
              <a:t>81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94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Mapping</a:t>
            </a:r>
          </a:p>
        </p:txBody>
      </p:sp>
      <p:sp>
        <p:nvSpPr>
          <p:cNvPr id="724995" name="Rectangle 4"/>
          <p:cNvSpPr>
            <a:spLocks noGrp="1" noChangeArrowheads="1"/>
          </p:cNvSpPr>
          <p:nvPr>
            <p:ph sz="quarter" idx="2"/>
          </p:nvPr>
        </p:nvSpPr>
        <p:spPr>
          <a:xfrm>
            <a:off x="6243638" y="1524000"/>
            <a:ext cx="3814762" cy="1987550"/>
          </a:xfrm>
        </p:spPr>
        <p:txBody>
          <a:bodyPr/>
          <a:lstStyle/>
          <a:p>
            <a:endParaRPr lang="zh-CN" altLang="zh-CN" sz="1800"/>
          </a:p>
        </p:txBody>
      </p:sp>
      <p:sp>
        <p:nvSpPr>
          <p:cNvPr id="724996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2286000" y="4478338"/>
            <a:ext cx="7772400" cy="1274762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Ray tracing + Soft Shadows + Caustics			MC Path Tracing</a:t>
            </a:r>
          </a:p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	1.5+5.5+5 = 12 seconds                                            (for reference)</a:t>
            </a:r>
          </a:p>
          <a:p>
            <a:pPr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 algn="ctr"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50,000 hits in caustics photon map</a:t>
            </a:r>
          </a:p>
        </p:txBody>
      </p:sp>
      <p:pic>
        <p:nvPicPr>
          <p:cNvPr id="724997" name="Picture 6" descr="cbox_path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524000"/>
            <a:ext cx="390366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4998" name="Picture 7" descr="cboxca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524000"/>
            <a:ext cx="390366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5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625FCAC-1BD4-4A9C-9C1F-BC18777960D8}" type="slidenum">
              <a:rPr lang="en-US" altLang="zh-CN" sz="1400">
                <a:solidFill>
                  <a:schemeClr val="tx1"/>
                </a:solidFill>
              </a:rPr>
              <a:pPr/>
              <a:t>82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33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Mapping</a:t>
            </a:r>
          </a:p>
        </p:txBody>
      </p:sp>
      <p:sp>
        <p:nvSpPr>
          <p:cNvPr id="726019" name="Rectangle 4"/>
          <p:cNvSpPr>
            <a:spLocks noGrp="1" noChangeArrowheads="1"/>
          </p:cNvSpPr>
          <p:nvPr>
            <p:ph sz="quarter" idx="2"/>
          </p:nvPr>
        </p:nvSpPr>
        <p:spPr>
          <a:xfrm>
            <a:off x="6243638" y="1524000"/>
            <a:ext cx="3814762" cy="1987550"/>
          </a:xfrm>
        </p:spPr>
        <p:txBody>
          <a:bodyPr/>
          <a:lstStyle/>
          <a:p>
            <a:endParaRPr lang="zh-CN" altLang="zh-CN" sz="1800"/>
          </a:p>
        </p:txBody>
      </p:sp>
      <p:sp>
        <p:nvSpPr>
          <p:cNvPr id="726020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2286000" y="4478338"/>
            <a:ext cx="7772400" cy="1274762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Ray tracing + Soft Shadows + Caustics			MC Path Tracing</a:t>
            </a:r>
          </a:p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	+ global illumination                                                 (for reference)</a:t>
            </a:r>
          </a:p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   1.5+5.5+5+3 = 15 seconds</a:t>
            </a:r>
          </a:p>
          <a:p>
            <a:pPr algn="ctr"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200,000 photons in photon map</a:t>
            </a:r>
          </a:p>
        </p:txBody>
      </p:sp>
      <p:pic>
        <p:nvPicPr>
          <p:cNvPr id="726021" name="Picture 6" descr="cbox_path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524000"/>
            <a:ext cx="390366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6022" name="Picture 7" descr="cboxg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524000"/>
            <a:ext cx="390366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9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9ADB693-2295-4C71-83A1-BD3B764EA1D3}" type="slidenum">
              <a:rPr lang="en-US" altLang="zh-CN" sz="1400">
                <a:solidFill>
                  <a:schemeClr val="tx1"/>
                </a:solidFill>
              </a:rPr>
              <a:pPr/>
              <a:t>83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4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Mapping</a:t>
            </a:r>
          </a:p>
        </p:txBody>
      </p:sp>
      <p:sp>
        <p:nvSpPr>
          <p:cNvPr id="727043" name="Rectangle 4"/>
          <p:cNvSpPr>
            <a:spLocks noGrp="1" noChangeArrowheads="1"/>
          </p:cNvSpPr>
          <p:nvPr>
            <p:ph sz="quarter" idx="2"/>
          </p:nvPr>
        </p:nvSpPr>
        <p:spPr>
          <a:xfrm>
            <a:off x="6243638" y="1524000"/>
            <a:ext cx="3814762" cy="1987550"/>
          </a:xfrm>
        </p:spPr>
        <p:txBody>
          <a:bodyPr/>
          <a:lstStyle/>
          <a:p>
            <a:endParaRPr lang="zh-CN" altLang="zh-CN" sz="1800"/>
          </a:p>
        </p:txBody>
      </p:sp>
      <p:sp>
        <p:nvSpPr>
          <p:cNvPr id="727044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1981200" y="4800601"/>
            <a:ext cx="8382000" cy="1325563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Photon Mapping (16 samples/pixel)		MC Path Tracing (1000 samples/pixel)</a:t>
            </a:r>
          </a:p>
          <a:p>
            <a:pPr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			MC Path tracing image still has noise!</a:t>
            </a:r>
          </a:p>
          <a:p>
            <a:pPr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			Photon Mapping still has some blur.</a:t>
            </a:r>
          </a:p>
        </p:txBody>
      </p:sp>
      <p:pic>
        <p:nvPicPr>
          <p:cNvPr id="727045" name="Picture 6" descr="g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46" name="Picture 7" descr="pg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240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3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B5328855-4FF0-44D3-8E1D-1A2872A8B169}" type="slidenum">
              <a:rPr lang="en-US" altLang="zh-CN" sz="1400">
                <a:solidFill>
                  <a:schemeClr val="tx1"/>
                </a:solidFill>
              </a:rPr>
              <a:pPr/>
              <a:t>84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68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Text Box 2"/>
          <p:cNvSpPr txBox="1">
            <a:spLocks noChangeArrowheads="1"/>
          </p:cNvSpPr>
          <p:nvPr/>
        </p:nvSpPr>
        <p:spPr bwMode="auto">
          <a:xfrm>
            <a:off x="1981201" y="5943601"/>
            <a:ext cx="54345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Scattered radiosity</a:t>
            </a:r>
          </a:p>
          <a:p>
            <a:pPr eaLnBrk="1" hangingPunct="1"/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(Essentially the luminosity of this volume)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Light and a Participating Medium</a:t>
            </a:r>
          </a:p>
        </p:txBody>
      </p:sp>
      <p:sp>
        <p:nvSpPr>
          <p:cNvPr id="7280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0" y="1027113"/>
            <a:ext cx="77724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Model haze of smoke, dust, water vapor, or particles in air.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These can emit, absorb, reflect, or scatter light, making the </a:t>
            </a:r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participating media</a:t>
            </a:r>
            <a:r>
              <a:rPr lang="en-US" altLang="zh-CN" smtClean="0">
                <a:ea typeface="宋体" panose="02010600030101010101" pitchFamily="2" charset="-122"/>
              </a:rPr>
              <a:t> visible.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Divide space into voxel-like </a:t>
            </a:r>
            <a:r>
              <a:rPr lang="en-US" altLang="zh-CN" smtClean="0">
                <a:solidFill>
                  <a:srgbClr val="FFFF00"/>
                </a:solidFill>
                <a:ea typeface="宋体" panose="02010600030101010101" pitchFamily="2" charset="-122"/>
              </a:rPr>
              <a:t>zones</a:t>
            </a:r>
            <a:r>
              <a:rPr lang="en-US" altLang="zh-CN" smtClean="0">
                <a:ea typeface="宋体" panose="02010600030101010101" pitchFamily="2" charset="-122"/>
              </a:rPr>
              <a:t>. 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Calculate absorption, scattering, and transmittance for each zone.  E.g., more scattering will make a zone more visible, thus adding haze to that volume of space.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(We already saw the transmittance formulation for volumes; this combines radiosity with volumetric rendering!)</a:t>
            </a:r>
          </a:p>
        </p:txBody>
      </p:sp>
      <p:sp>
        <p:nvSpPr>
          <p:cNvPr id="728069" name="AutoShape 5"/>
          <p:cNvSpPr>
            <a:spLocks noChangeArrowheads="1"/>
          </p:cNvSpPr>
          <p:nvPr/>
        </p:nvSpPr>
        <p:spPr bwMode="auto">
          <a:xfrm>
            <a:off x="4953000" y="4953000"/>
            <a:ext cx="1214438" cy="1214438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28070" name="AutoShape 6"/>
          <p:cNvSpPr>
            <a:spLocks noChangeArrowheads="1"/>
          </p:cNvSpPr>
          <p:nvPr/>
        </p:nvSpPr>
        <p:spPr bwMode="auto">
          <a:xfrm>
            <a:off x="6781801" y="5316539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28071" name="Text Box 7"/>
          <p:cNvSpPr txBox="1">
            <a:spLocks noChangeArrowheads="1"/>
          </p:cNvSpPr>
          <p:nvPr/>
        </p:nvSpPr>
        <p:spPr bwMode="auto">
          <a:xfrm>
            <a:off x="8061325" y="5330825"/>
            <a:ext cx="1417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Irradiance</a:t>
            </a:r>
          </a:p>
        </p:txBody>
      </p:sp>
      <p:sp>
        <p:nvSpPr>
          <p:cNvPr id="728072" name="AutoShape 8"/>
          <p:cNvSpPr>
            <a:spLocks noChangeAspect="1" noChangeArrowheads="1"/>
          </p:cNvSpPr>
          <p:nvPr/>
        </p:nvSpPr>
        <p:spPr bwMode="auto">
          <a:xfrm>
            <a:off x="3657600" y="5389563"/>
            <a:ext cx="685800" cy="341312"/>
          </a:xfrm>
          <a:prstGeom prst="leftArrow">
            <a:avLst>
              <a:gd name="adj1" fmla="val 50000"/>
              <a:gd name="adj2" fmla="val 50233"/>
            </a:avLst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28073" name="Text Box 9"/>
          <p:cNvSpPr txBox="1">
            <a:spLocks noChangeArrowheads="1"/>
          </p:cNvSpPr>
          <p:nvPr/>
        </p:nvSpPr>
        <p:spPr bwMode="auto">
          <a:xfrm>
            <a:off x="1752600" y="5332413"/>
            <a:ext cx="1816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Radiosity out</a:t>
            </a:r>
          </a:p>
        </p:txBody>
      </p:sp>
      <p:sp>
        <p:nvSpPr>
          <p:cNvPr id="728074" name="AutoShape 10"/>
          <p:cNvSpPr>
            <a:spLocks noChangeAspect="1" noChangeArrowheads="1"/>
          </p:cNvSpPr>
          <p:nvPr/>
        </p:nvSpPr>
        <p:spPr bwMode="auto">
          <a:xfrm rot="-2001982">
            <a:off x="4419600" y="6019801"/>
            <a:ext cx="274638" cy="136525"/>
          </a:xfrm>
          <a:prstGeom prst="leftArrow">
            <a:avLst>
              <a:gd name="adj1" fmla="val 50000"/>
              <a:gd name="adj2" fmla="val 50291"/>
            </a:avLst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28075" name="AutoShape 11"/>
          <p:cNvSpPr>
            <a:spLocks noChangeAspect="1" noChangeArrowheads="1"/>
          </p:cNvSpPr>
          <p:nvPr/>
        </p:nvSpPr>
        <p:spPr bwMode="auto">
          <a:xfrm rot="2775910">
            <a:off x="4426744" y="5022057"/>
            <a:ext cx="274638" cy="136525"/>
          </a:xfrm>
          <a:prstGeom prst="leftArrow">
            <a:avLst>
              <a:gd name="adj1" fmla="val 50000"/>
              <a:gd name="adj2" fmla="val 50291"/>
            </a:avLst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04" name="Slide Number Placeholder 1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416F0E1-AC6E-47AC-AE03-6757B2DFE600}" type="slidenum">
              <a:rPr lang="en-US" altLang="zh-CN" sz="1400">
                <a:solidFill>
                  <a:schemeClr val="tx1"/>
                </a:solidFill>
              </a:rPr>
              <a:pPr/>
              <a:t>85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Hazy Room</a:t>
            </a:r>
          </a:p>
        </p:txBody>
      </p:sp>
      <p:pic>
        <p:nvPicPr>
          <p:cNvPr id="729091" name="Picture 3" descr="small participating media 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219200"/>
            <a:ext cx="7523163" cy="538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4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051CC0F-8FE7-4813-8199-CE588C7AB70E}" type="slidenum">
              <a:rPr lang="en-US" altLang="zh-CN" sz="1400">
                <a:solidFill>
                  <a:schemeClr val="tx1"/>
                </a:solidFill>
              </a:rPr>
              <a:pPr/>
              <a:t>86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4450"/>
            <a:ext cx="77724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Chapel at Ronchamp</a:t>
            </a:r>
          </a:p>
        </p:txBody>
      </p:sp>
      <p:pic>
        <p:nvPicPr>
          <p:cNvPr id="730115" name="Picture 3" descr="ronch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908050"/>
            <a:ext cx="8931275" cy="549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0116" name="Text Box 6"/>
          <p:cNvSpPr txBox="1">
            <a:spLocks noChangeArrowheads="1"/>
          </p:cNvSpPr>
          <p:nvPr/>
        </p:nvSpPr>
        <p:spPr bwMode="auto">
          <a:xfrm>
            <a:off x="1677988" y="6424613"/>
            <a:ext cx="1966912" cy="368300"/>
          </a:xfrm>
          <a:prstGeom prst="rect">
            <a:avLst/>
          </a:prstGeom>
          <a:noFill/>
          <a:ln w="9525">
            <a:solidFill>
              <a:srgbClr val="F8F8F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8F8F8"/>
                </a:solidFill>
                <a:ea typeface="宋体" panose="02010600030101010101" pitchFamily="2" charset="-122"/>
              </a:rPr>
              <a:t>Cornell University</a:t>
            </a:r>
          </a:p>
        </p:txBody>
      </p:sp>
      <p:sp>
        <p:nvSpPr>
          <p:cNvPr id="114693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605AC63D-EBFE-4067-B7FA-A53EFDCAF356}" type="slidenum">
              <a:rPr lang="en-US" altLang="zh-CN" sz="1400">
                <a:solidFill>
                  <a:schemeClr val="tx1"/>
                </a:solidFill>
              </a:rPr>
              <a:pPr/>
              <a:t>87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91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Photon Mapping in Participating Media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AE8E4D8-4B74-476E-B6CF-A4B5E85F6D96}" type="slidenum">
              <a:rPr lang="en-US" altLang="zh-CN" sz="1400">
                <a:solidFill>
                  <a:schemeClr val="tx1"/>
                </a:solidFill>
              </a:rPr>
              <a:pPr/>
              <a:t>88</a:t>
            </a:fld>
            <a:endParaRPr lang="en-US" altLang="zh-CN" sz="1400">
              <a:solidFill>
                <a:schemeClr val="tx1"/>
              </a:solidFill>
            </a:endParaRPr>
          </a:p>
        </p:txBody>
      </p:sp>
      <p:grpSp>
        <p:nvGrpSpPr>
          <p:cNvPr id="731140" name="Group 13"/>
          <p:cNvGrpSpPr>
            <a:grpSpLocks/>
          </p:cNvGrpSpPr>
          <p:nvPr/>
        </p:nvGrpSpPr>
        <p:grpSpPr bwMode="auto">
          <a:xfrm>
            <a:off x="1828800" y="1984375"/>
            <a:ext cx="8534400" cy="4191000"/>
            <a:chOff x="331064" y="1983845"/>
            <a:chExt cx="8534400" cy="4191000"/>
          </a:xfrm>
        </p:grpSpPr>
        <p:pic>
          <p:nvPicPr>
            <p:cNvPr id="731142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64" y="1983845"/>
              <a:ext cx="4191000" cy="419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1143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464" y="1983845"/>
              <a:ext cx="4191000" cy="419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1141" name="Content Placeholder 12"/>
          <p:cNvSpPr>
            <a:spLocks noGrp="1" noChangeAspect="1"/>
          </p:cNvSpPr>
          <p:nvPr>
            <p:ph idx="1"/>
          </p:nvPr>
        </p:nvSpPr>
        <p:spPr>
          <a:xfrm>
            <a:off x="2068513" y="1349375"/>
            <a:ext cx="8164512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mtClean="0">
                <a:ea typeface="宋体" panose="02010600030101010101" pitchFamily="2" charset="-122"/>
              </a:rPr>
              <a:t>Without participating media             With participating media</a:t>
            </a:r>
          </a:p>
        </p:txBody>
      </p:sp>
    </p:spTree>
    <p:extLst>
      <p:ext uri="{BB962C8B-B14F-4D97-AF65-F5344CB8AC3E}">
        <p14:creationId xmlns:p14="http://schemas.microsoft.com/office/powerpoint/2010/main" val="18152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Title 7"/>
          <p:cNvSpPr>
            <a:spLocks noGrp="1"/>
          </p:cNvSpPr>
          <p:nvPr>
            <p:ph type="title"/>
          </p:nvPr>
        </p:nvSpPr>
        <p:spPr>
          <a:xfrm>
            <a:off x="1524000" y="101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Visualizing the Photon Wavefront from the Light Source</a:t>
            </a:r>
          </a:p>
        </p:txBody>
      </p:sp>
      <p:pic>
        <p:nvPicPr>
          <p:cNvPr id="10" name="[result]demo.mo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557338"/>
            <a:ext cx="6096000" cy="4570412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B466E6F-4D00-4B4C-94C0-EE1422CAC822}" type="slidenum">
              <a:rPr lang="en-US" altLang="zh-CN" sz="1400">
                <a:solidFill>
                  <a:schemeClr val="tx1"/>
                </a:solidFill>
              </a:rPr>
              <a:pPr/>
              <a:t>89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8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Integration via Randomization Algorithm</a:t>
            </a:r>
          </a:p>
        </p:txBody>
      </p:sp>
      <p:sp>
        <p:nvSpPr>
          <p:cNvPr id="650243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In either of these formulations we have an integral over some domain (hemisphere or surface) that looks quite complicated to solve, since it is inherently </a:t>
            </a:r>
            <a:r>
              <a:rPr lang="en-US" altLang="zh-CN" i="1" smtClean="0">
                <a:solidFill>
                  <a:srgbClr val="FFFF00"/>
                </a:solidFill>
                <a:ea typeface="宋体" panose="02010600030101010101" pitchFamily="2" charset="-122"/>
              </a:rPr>
              <a:t>recursive</a:t>
            </a:r>
            <a:r>
              <a:rPr lang="en-US" altLang="zh-CN" smtClean="0">
                <a:ea typeface="宋体" panose="02010600030101010101" pitchFamily="2" charset="-122"/>
              </a:rPr>
              <a:t>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Solution: </a:t>
            </a:r>
            <a:r>
              <a:rPr lang="en-US" altLang="zh-CN" i="1" smtClean="0">
                <a:solidFill>
                  <a:srgbClr val="FFFF00"/>
                </a:solidFill>
                <a:ea typeface="宋体" panose="02010600030101010101" pitchFamily="2" charset="-122"/>
              </a:rPr>
              <a:t>estimate</a:t>
            </a:r>
            <a:r>
              <a:rPr lang="en-US" altLang="zh-CN" smtClean="0">
                <a:ea typeface="宋体" panose="02010600030101010101" pitchFamily="2" charset="-122"/>
              </a:rPr>
              <a:t> integral over a </a:t>
            </a:r>
            <a:r>
              <a:rPr lang="en-US" altLang="zh-CN" i="1" smtClean="0">
                <a:solidFill>
                  <a:srgbClr val="FFFF00"/>
                </a:solidFill>
                <a:ea typeface="宋体" panose="02010600030101010101" pitchFamily="2" charset="-122"/>
              </a:rPr>
              <a:t>finite number of samples</a:t>
            </a:r>
            <a:r>
              <a:rPr lang="en-US" altLang="zh-CN" smtClean="0">
                <a:ea typeface="宋体" panose="02010600030101010101" pitchFamily="2" charset="-122"/>
              </a:rPr>
              <a:t>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But how to sample?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Use a </a:t>
            </a:r>
            <a:r>
              <a:rPr lang="en-US" altLang="zh-CN" i="1" smtClean="0">
                <a:solidFill>
                  <a:srgbClr val="FFFF00"/>
                </a:solidFill>
                <a:ea typeface="宋体" panose="02010600030101010101" pitchFamily="2" charset="-122"/>
              </a:rPr>
              <a:t>randomized</a:t>
            </a:r>
            <a:r>
              <a:rPr lang="en-US" altLang="zh-CN" smtClean="0">
                <a:ea typeface="宋体" panose="02010600030101010101" pitchFamily="2" charset="-122"/>
              </a:rPr>
              <a:t> algorithm.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But how to randomize “nicely”?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We need to look into this question before we can return to the rendering equation itself.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33EAEE16-D6CE-4649-BBBE-42693F7A0B52}" type="slidenum">
              <a:rPr lang="en-US" altLang="zh-CN" sz="1400">
                <a:solidFill>
                  <a:schemeClr val="tx1"/>
                </a:solidFill>
              </a:rPr>
              <a:pPr/>
              <a:t>9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6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4251</Words>
  <Application>Microsoft Office PowerPoint</Application>
  <PresentationFormat>宽屏</PresentationFormat>
  <Paragraphs>793</Paragraphs>
  <Slides>89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89</vt:i4>
      </vt:variant>
    </vt:vector>
  </HeadingPairs>
  <TitlesOfParts>
    <vt:vector size="101" baseType="lpstr">
      <vt:lpstr>宋体</vt:lpstr>
      <vt:lpstr>宋体</vt:lpstr>
      <vt:lpstr>Arial</vt:lpstr>
      <vt:lpstr>Arial Black</vt:lpstr>
      <vt:lpstr>Calibri</vt:lpstr>
      <vt:lpstr>Calibri Light</vt:lpstr>
      <vt:lpstr>Symbol</vt:lpstr>
      <vt:lpstr>Times New Roman</vt:lpstr>
      <vt:lpstr>Wingdings</vt:lpstr>
      <vt:lpstr>Office 主题</vt:lpstr>
      <vt:lpstr>Equation</vt:lpstr>
      <vt:lpstr>Photo Editor Photo</vt:lpstr>
      <vt:lpstr>Viewing Geometry for a Simple Ray Generator from a 3D Eye Point</vt:lpstr>
      <vt:lpstr>Simple Viewing Geometry</vt:lpstr>
      <vt:lpstr>Algorithm for Required Vectors and P</vt:lpstr>
      <vt:lpstr>Combining Radiosity and Ray Tracing: Can it be done?</vt:lpstr>
      <vt:lpstr>Disadvantage to Both:</vt:lpstr>
      <vt:lpstr>Assembling the Big Picture: Physically Based Rendering</vt:lpstr>
      <vt:lpstr>The Rendering Equation: Hemisphere Formulation</vt:lpstr>
      <vt:lpstr>The Rendering Equation: Area Formulation</vt:lpstr>
      <vt:lpstr>Integration via Randomization Algorithm</vt:lpstr>
      <vt:lpstr>Las Vegas vs. Monte Carlo Random Sampling</vt:lpstr>
      <vt:lpstr>Naïve Integration via Discretization</vt:lpstr>
      <vt:lpstr>Monte Carlo Terminology</vt:lpstr>
      <vt:lpstr>Example for Uniform Random Variable</vt:lpstr>
      <vt:lpstr>Expected Value</vt:lpstr>
      <vt:lpstr>Expected Value Properties</vt:lpstr>
      <vt:lpstr>Monte Carlo Estimator (Uniform random variable)</vt:lpstr>
      <vt:lpstr>Monte Carlo Estimator (Arbitrary random variable)</vt:lpstr>
      <vt:lpstr>Monte Carlo Estimator (Multiple Dimensions)</vt:lpstr>
      <vt:lpstr>Monte Carlo Properties</vt:lpstr>
      <vt:lpstr>So what do we need for Monte Carlo Integration?</vt:lpstr>
      <vt:lpstr>Toy Example: Discrete Bins</vt:lpstr>
      <vt:lpstr>Toy Example: Discrete Bins</vt:lpstr>
      <vt:lpstr>Inversion Method (If CDF is continuous and invertible)</vt:lpstr>
      <vt:lpstr>Example: Power Distribution (arises from microfacet model)</vt:lpstr>
      <vt:lpstr>The Rejection Method (Throw darts)</vt:lpstr>
      <vt:lpstr>Examples of Rejection Sampling</vt:lpstr>
      <vt:lpstr>Direct Approach to Disk Sampling</vt:lpstr>
      <vt:lpstr>Monte Carlo Integration: Sampling over a Hemisphere</vt:lpstr>
      <vt:lpstr>Sampling over Spheres and Hemispheres</vt:lpstr>
      <vt:lpstr>Sampling 2D Piecewise-Constant Functions (Used for texture maps and environment maps)</vt:lpstr>
      <vt:lpstr>Back to Monte Carlo Path Tracing</vt:lpstr>
      <vt:lpstr>Monte Carlo Path Tracing</vt:lpstr>
      <vt:lpstr>More Samples = Higher Cost but Less Noise!</vt:lpstr>
      <vt:lpstr>Evaluating the Radiance Arriving at the Eye</vt:lpstr>
      <vt:lpstr>How to Stop Recursion?</vt:lpstr>
      <vt:lpstr>Direct Illumination: First Option</vt:lpstr>
      <vt:lpstr>Direct Illumination: Second Option</vt:lpstr>
      <vt:lpstr>Indirect Illumination</vt:lpstr>
      <vt:lpstr>Importance Sampling</vt:lpstr>
      <vt:lpstr>Multiple Light Source Sampling</vt:lpstr>
      <vt:lpstr>Importance Sampling: Cosine</vt:lpstr>
      <vt:lpstr>Importance Sampling: BRDF</vt:lpstr>
      <vt:lpstr>Temporal Anti-Aliasing -- Motion Blur</vt:lpstr>
      <vt:lpstr>Monte Carlo Path Tracing and Temporal Anti-Aliasing</vt:lpstr>
      <vt:lpstr>Monte Carlo Path Tracing in Time/Camera Space</vt:lpstr>
      <vt:lpstr>Monte Carlo Path Tracing in Time/Camera Space</vt:lpstr>
      <vt:lpstr>Monte Carlo Path Tracing in Time/Camera Space</vt:lpstr>
      <vt:lpstr>Monte Carlo Path Tracing in Time/Camera Space</vt:lpstr>
      <vt:lpstr>Monte Carlo Path Tracing in Time/Camera Space</vt:lpstr>
      <vt:lpstr>Monte Carlo Path Tracing in Time/Camera Space</vt:lpstr>
      <vt:lpstr>Monte Carlo Path Tracing in Time/Camera Space</vt:lpstr>
      <vt:lpstr>Monte Carlo Path Tracing in Time/Camera Space</vt:lpstr>
      <vt:lpstr>Monte Carlo Path Tracing in Time/Camera Space</vt:lpstr>
      <vt:lpstr>Monte Carlo Path Tracing in Time/Camera Space</vt:lpstr>
      <vt:lpstr>Monte Carlo Path Tracing With Temporal Anti-Aliasing</vt:lpstr>
      <vt:lpstr>Detail from the Example</vt:lpstr>
      <vt:lpstr>Motion Blur Test Cases</vt:lpstr>
      <vt:lpstr>Monte Carlo Path Tracing: Pros and Cons</vt:lpstr>
      <vt:lpstr>Photon Mapping</vt:lpstr>
      <vt:lpstr>Photon Mapping</vt:lpstr>
      <vt:lpstr>Key Properties of Photon Mapping</vt:lpstr>
      <vt:lpstr>Two Principal Steps in Algorithm</vt:lpstr>
      <vt:lpstr>Three Photon Maps</vt:lpstr>
      <vt:lpstr>Exploit K-d Tree Spatial Data Structure</vt:lpstr>
      <vt:lpstr>Photon Tracing</vt:lpstr>
      <vt:lpstr>Handling Mixed Diffuse and Specular Surfaces</vt:lpstr>
      <vt:lpstr>Sample Photon Paths</vt:lpstr>
      <vt:lpstr>Photon and Caustic Maps Accumulate “Hits”: Incoming Direction and Irradiance</vt:lpstr>
      <vt:lpstr>“Cornell Box” with Chrome and Glass Spheres</vt:lpstr>
      <vt:lpstr>Photon Storing</vt:lpstr>
      <vt:lpstr>Photon Emission</vt:lpstr>
      <vt:lpstr>Photon Distribution Models Emitter Type</vt:lpstr>
      <vt:lpstr>Projection Maps in Photon Emission</vt:lpstr>
      <vt:lpstr>Radiance Estimate</vt:lpstr>
      <vt:lpstr>Number of Samples Matters</vt:lpstr>
      <vt:lpstr>Cone Filter</vt:lpstr>
      <vt:lpstr>Rendering</vt:lpstr>
      <vt:lpstr>Photon Mapping: Computing Image (Details)</vt:lpstr>
      <vt:lpstr>Computing Image</vt:lpstr>
      <vt:lpstr>Photon Mapping – Steps, Timing, and Comparisons</vt:lpstr>
      <vt:lpstr>Photon Mapping</vt:lpstr>
      <vt:lpstr>Photon Mapping</vt:lpstr>
      <vt:lpstr>Photon Mapping</vt:lpstr>
      <vt:lpstr>Photon Mapping</vt:lpstr>
      <vt:lpstr>Light and a Participating Medium</vt:lpstr>
      <vt:lpstr>Hazy Room</vt:lpstr>
      <vt:lpstr>Chapel at Ronchamp</vt:lpstr>
      <vt:lpstr>Photon Mapping in Participating Media</vt:lpstr>
      <vt:lpstr>Visualizing the Photon Wavefront from the Light Source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Viewing Geometry for a Simple Ray Generator from a 3D Eye Point</dc:title>
  <dc:creator>Bo Zhang</dc:creator>
  <cp:lastModifiedBy>Bo Zhang</cp:lastModifiedBy>
  <cp:revision>12</cp:revision>
  <dcterms:created xsi:type="dcterms:W3CDTF">2014-10-01T18:36:37Z</dcterms:created>
  <dcterms:modified xsi:type="dcterms:W3CDTF">2014-10-03T05:54:46Z</dcterms:modified>
</cp:coreProperties>
</file>